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8" r:id="rId2"/>
    <p:sldId id="467" r:id="rId3"/>
    <p:sldId id="471" r:id="rId4"/>
    <p:sldId id="472" r:id="rId5"/>
    <p:sldId id="468" r:id="rId6"/>
    <p:sldId id="480" r:id="rId7"/>
    <p:sldId id="478" r:id="rId8"/>
    <p:sldId id="481" r:id="rId9"/>
    <p:sldId id="479" r:id="rId10"/>
    <p:sldId id="486" r:id="rId11"/>
    <p:sldId id="477" r:id="rId12"/>
    <p:sldId id="465" r:id="rId13"/>
    <p:sldId id="473" r:id="rId14"/>
    <p:sldId id="490" r:id="rId15"/>
    <p:sldId id="489" r:id="rId16"/>
    <p:sldId id="495" r:id="rId17"/>
    <p:sldId id="494" r:id="rId18"/>
    <p:sldId id="493" r:id="rId19"/>
    <p:sldId id="496" r:id="rId20"/>
    <p:sldId id="430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738"/>
    <a:srgbClr val="138999"/>
    <a:srgbClr val="1FBBA1"/>
    <a:srgbClr val="00998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DDF33-6912-44EA-BD9D-92C6F50F8EA5}" type="doc">
      <dgm:prSet loTypeId="urn:microsoft.com/office/officeart/2005/8/layout/venn1" loCatId="relationship" qsTypeId="urn:microsoft.com/office/officeart/2005/8/quickstyle/3d4" qsCatId="3D" csTypeId="urn:microsoft.com/office/officeart/2005/8/colors/accent1_4" csCatId="accent1" phldr="1"/>
      <dgm:spPr/>
    </dgm:pt>
    <dgm:pt modelId="{1B42D284-30EC-43A6-AFF4-F1C25E984653}">
      <dgm:prSet phldrT="[Текст]"/>
      <dgm:spPr/>
      <dgm:t>
        <a:bodyPr/>
        <a:lstStyle/>
        <a:p>
          <a:r>
            <a:rPr lang="ru-RU" dirty="0" err="1" smtClean="0"/>
            <a:t>Мотивационно-личностный</a:t>
          </a:r>
          <a:r>
            <a:rPr lang="ru-RU" dirty="0" smtClean="0"/>
            <a:t> компонент</a:t>
          </a:r>
          <a:endParaRPr lang="ru-RU" dirty="0"/>
        </a:p>
      </dgm:t>
    </dgm:pt>
    <dgm:pt modelId="{F6FD4568-7736-4F92-B9AA-A72BEF9ED909}" type="parTrans" cxnId="{7A8E7E1B-B5F5-4215-ADEC-BC92041FEDA8}">
      <dgm:prSet/>
      <dgm:spPr/>
      <dgm:t>
        <a:bodyPr/>
        <a:lstStyle/>
        <a:p>
          <a:endParaRPr lang="ru-RU"/>
        </a:p>
      </dgm:t>
    </dgm:pt>
    <dgm:pt modelId="{EB4699DF-A584-43A3-8755-F01D60A50E37}" type="sibTrans" cxnId="{7A8E7E1B-B5F5-4215-ADEC-BC92041FEDA8}">
      <dgm:prSet/>
      <dgm:spPr/>
      <dgm:t>
        <a:bodyPr/>
        <a:lstStyle/>
        <a:p>
          <a:endParaRPr lang="ru-RU"/>
        </a:p>
      </dgm:t>
    </dgm:pt>
    <dgm:pt modelId="{5B6A557D-4167-440F-BB18-64124E09A7BA}">
      <dgm:prSet phldrT="[Текст]"/>
      <dgm:spPr/>
      <dgm:t>
        <a:bodyPr/>
        <a:lstStyle/>
        <a:p>
          <a:r>
            <a:rPr lang="ru-RU" dirty="0" smtClean="0"/>
            <a:t>Содержательный компонент</a:t>
          </a:r>
          <a:endParaRPr lang="ru-RU" dirty="0"/>
        </a:p>
      </dgm:t>
    </dgm:pt>
    <dgm:pt modelId="{035CFF1C-CDD8-4067-BA1B-8A164C496468}" type="parTrans" cxnId="{F4BE2028-EA20-4F64-9A31-79653FF23387}">
      <dgm:prSet/>
      <dgm:spPr/>
      <dgm:t>
        <a:bodyPr/>
        <a:lstStyle/>
        <a:p>
          <a:endParaRPr lang="ru-RU"/>
        </a:p>
      </dgm:t>
    </dgm:pt>
    <dgm:pt modelId="{3C0B334D-7FD8-46ED-84D1-A08E47F5E157}" type="sibTrans" cxnId="{F4BE2028-EA20-4F64-9A31-79653FF23387}">
      <dgm:prSet/>
      <dgm:spPr/>
      <dgm:t>
        <a:bodyPr/>
        <a:lstStyle/>
        <a:p>
          <a:endParaRPr lang="ru-RU"/>
        </a:p>
      </dgm:t>
    </dgm:pt>
    <dgm:pt modelId="{044F798E-3C6B-4D57-81B4-31C36AB89A00}">
      <dgm:prSet phldrT="[Текст]"/>
      <dgm:spPr/>
      <dgm:t>
        <a:bodyPr/>
        <a:lstStyle/>
        <a:p>
          <a:r>
            <a:rPr lang="ru-RU" dirty="0" err="1" smtClean="0"/>
            <a:t>Деятельностный</a:t>
          </a:r>
          <a:r>
            <a:rPr lang="ru-RU" dirty="0" smtClean="0"/>
            <a:t> компонент</a:t>
          </a:r>
          <a:endParaRPr lang="ru-RU" dirty="0"/>
        </a:p>
      </dgm:t>
    </dgm:pt>
    <dgm:pt modelId="{C5EEFA43-2A42-4223-B5D8-BE49F160888C}" type="parTrans" cxnId="{D0D9E369-BA3D-4871-B564-7A9A59DB8990}">
      <dgm:prSet/>
      <dgm:spPr/>
      <dgm:t>
        <a:bodyPr/>
        <a:lstStyle/>
        <a:p>
          <a:endParaRPr lang="ru-RU"/>
        </a:p>
      </dgm:t>
    </dgm:pt>
    <dgm:pt modelId="{5B6D3A3F-D0F7-4F26-A3AA-45C8C09FCF04}" type="sibTrans" cxnId="{D0D9E369-BA3D-4871-B564-7A9A59DB8990}">
      <dgm:prSet/>
      <dgm:spPr/>
      <dgm:t>
        <a:bodyPr/>
        <a:lstStyle/>
        <a:p>
          <a:endParaRPr lang="ru-RU"/>
        </a:p>
      </dgm:t>
    </dgm:pt>
    <dgm:pt modelId="{FE1CF163-08FC-46E5-9BD1-3412A4B6C7B7}" type="pres">
      <dgm:prSet presAssocID="{9FADDF33-6912-44EA-BD9D-92C6F50F8EA5}" presName="compositeShape" presStyleCnt="0">
        <dgm:presLayoutVars>
          <dgm:chMax val="7"/>
          <dgm:dir/>
          <dgm:resizeHandles val="exact"/>
        </dgm:presLayoutVars>
      </dgm:prSet>
      <dgm:spPr/>
    </dgm:pt>
    <dgm:pt modelId="{75A9C4E3-FED3-459A-B61F-F519E4BDD229}" type="pres">
      <dgm:prSet presAssocID="{1B42D284-30EC-43A6-AFF4-F1C25E984653}" presName="circ1" presStyleLbl="vennNode1" presStyleIdx="0" presStyleCnt="3"/>
      <dgm:spPr/>
      <dgm:t>
        <a:bodyPr/>
        <a:lstStyle/>
        <a:p>
          <a:endParaRPr lang="ru-RU"/>
        </a:p>
      </dgm:t>
    </dgm:pt>
    <dgm:pt modelId="{C2A3B374-92FC-4CD5-9B65-22696281B652}" type="pres">
      <dgm:prSet presAssocID="{1B42D284-30EC-43A6-AFF4-F1C25E98465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15635-DB9F-46D8-969C-3A792215664D}" type="pres">
      <dgm:prSet presAssocID="{5B6A557D-4167-440F-BB18-64124E09A7BA}" presName="circ2" presStyleLbl="vennNode1" presStyleIdx="1" presStyleCnt="3"/>
      <dgm:spPr/>
      <dgm:t>
        <a:bodyPr/>
        <a:lstStyle/>
        <a:p>
          <a:endParaRPr lang="ru-RU"/>
        </a:p>
      </dgm:t>
    </dgm:pt>
    <dgm:pt modelId="{F82B07F7-3BAD-4E15-B049-8750E16AF055}" type="pres">
      <dgm:prSet presAssocID="{5B6A557D-4167-440F-BB18-64124E09A7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B48E7-FF97-4EA4-B2CD-1E3981777F94}" type="pres">
      <dgm:prSet presAssocID="{044F798E-3C6B-4D57-81B4-31C36AB89A00}" presName="circ3" presStyleLbl="vennNode1" presStyleIdx="2" presStyleCnt="3"/>
      <dgm:spPr/>
      <dgm:t>
        <a:bodyPr/>
        <a:lstStyle/>
        <a:p>
          <a:endParaRPr lang="ru-RU"/>
        </a:p>
      </dgm:t>
    </dgm:pt>
    <dgm:pt modelId="{B1489D37-9DD4-4231-AB61-605FDFCA0919}" type="pres">
      <dgm:prSet presAssocID="{044F798E-3C6B-4D57-81B4-31C36AB89A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9E369-BA3D-4871-B564-7A9A59DB8990}" srcId="{9FADDF33-6912-44EA-BD9D-92C6F50F8EA5}" destId="{044F798E-3C6B-4D57-81B4-31C36AB89A00}" srcOrd="2" destOrd="0" parTransId="{C5EEFA43-2A42-4223-B5D8-BE49F160888C}" sibTransId="{5B6D3A3F-D0F7-4F26-A3AA-45C8C09FCF04}"/>
    <dgm:cxn modelId="{CBBA6044-84D9-4A5B-BA27-27733CF47723}" type="presOf" srcId="{1B42D284-30EC-43A6-AFF4-F1C25E984653}" destId="{75A9C4E3-FED3-459A-B61F-F519E4BDD229}" srcOrd="0" destOrd="0" presId="urn:microsoft.com/office/officeart/2005/8/layout/venn1"/>
    <dgm:cxn modelId="{7DB489F6-DA8D-4E11-9196-FEA5C475F2D3}" type="presOf" srcId="{9FADDF33-6912-44EA-BD9D-92C6F50F8EA5}" destId="{FE1CF163-08FC-46E5-9BD1-3412A4B6C7B7}" srcOrd="0" destOrd="0" presId="urn:microsoft.com/office/officeart/2005/8/layout/venn1"/>
    <dgm:cxn modelId="{7F0507FE-9159-4761-931E-7F8E2FFBED27}" type="presOf" srcId="{5B6A557D-4167-440F-BB18-64124E09A7BA}" destId="{F82B07F7-3BAD-4E15-B049-8750E16AF055}" srcOrd="1" destOrd="0" presId="urn:microsoft.com/office/officeart/2005/8/layout/venn1"/>
    <dgm:cxn modelId="{370F1C64-BB21-4877-801E-839A134B6BE1}" type="presOf" srcId="{1B42D284-30EC-43A6-AFF4-F1C25E984653}" destId="{C2A3B374-92FC-4CD5-9B65-22696281B652}" srcOrd="1" destOrd="0" presId="urn:microsoft.com/office/officeart/2005/8/layout/venn1"/>
    <dgm:cxn modelId="{6F8862E0-6A12-4418-BB92-45855748B879}" type="presOf" srcId="{044F798E-3C6B-4D57-81B4-31C36AB89A00}" destId="{B1489D37-9DD4-4231-AB61-605FDFCA0919}" srcOrd="1" destOrd="0" presId="urn:microsoft.com/office/officeart/2005/8/layout/venn1"/>
    <dgm:cxn modelId="{7A8E7E1B-B5F5-4215-ADEC-BC92041FEDA8}" srcId="{9FADDF33-6912-44EA-BD9D-92C6F50F8EA5}" destId="{1B42D284-30EC-43A6-AFF4-F1C25E984653}" srcOrd="0" destOrd="0" parTransId="{F6FD4568-7736-4F92-B9AA-A72BEF9ED909}" sibTransId="{EB4699DF-A584-43A3-8755-F01D60A50E37}"/>
    <dgm:cxn modelId="{266BB97C-EEBC-4323-9F23-DD79441FF8D8}" type="presOf" srcId="{044F798E-3C6B-4D57-81B4-31C36AB89A00}" destId="{A43B48E7-FF97-4EA4-B2CD-1E3981777F94}" srcOrd="0" destOrd="0" presId="urn:microsoft.com/office/officeart/2005/8/layout/venn1"/>
    <dgm:cxn modelId="{F4BE2028-EA20-4F64-9A31-79653FF23387}" srcId="{9FADDF33-6912-44EA-BD9D-92C6F50F8EA5}" destId="{5B6A557D-4167-440F-BB18-64124E09A7BA}" srcOrd="1" destOrd="0" parTransId="{035CFF1C-CDD8-4067-BA1B-8A164C496468}" sibTransId="{3C0B334D-7FD8-46ED-84D1-A08E47F5E157}"/>
    <dgm:cxn modelId="{42EF6C58-21C9-400C-8E16-9738FBCDC39F}" type="presOf" srcId="{5B6A557D-4167-440F-BB18-64124E09A7BA}" destId="{EB015635-DB9F-46D8-969C-3A792215664D}" srcOrd="0" destOrd="0" presId="urn:microsoft.com/office/officeart/2005/8/layout/venn1"/>
    <dgm:cxn modelId="{C847E12C-C3B9-46D5-9C16-A7F89676D064}" type="presParOf" srcId="{FE1CF163-08FC-46E5-9BD1-3412A4B6C7B7}" destId="{75A9C4E3-FED3-459A-B61F-F519E4BDD229}" srcOrd="0" destOrd="0" presId="urn:microsoft.com/office/officeart/2005/8/layout/venn1"/>
    <dgm:cxn modelId="{DAFF6D46-B7B9-4D60-BBF0-E38F3D022185}" type="presParOf" srcId="{FE1CF163-08FC-46E5-9BD1-3412A4B6C7B7}" destId="{C2A3B374-92FC-4CD5-9B65-22696281B652}" srcOrd="1" destOrd="0" presId="urn:microsoft.com/office/officeart/2005/8/layout/venn1"/>
    <dgm:cxn modelId="{8EB223DB-F31E-4C0B-AD31-D8F126BC1945}" type="presParOf" srcId="{FE1CF163-08FC-46E5-9BD1-3412A4B6C7B7}" destId="{EB015635-DB9F-46D8-969C-3A792215664D}" srcOrd="2" destOrd="0" presId="urn:microsoft.com/office/officeart/2005/8/layout/venn1"/>
    <dgm:cxn modelId="{1854FFF4-0EB9-4FEC-9BFB-2E6CF09359E9}" type="presParOf" srcId="{FE1CF163-08FC-46E5-9BD1-3412A4B6C7B7}" destId="{F82B07F7-3BAD-4E15-B049-8750E16AF055}" srcOrd="3" destOrd="0" presId="urn:microsoft.com/office/officeart/2005/8/layout/venn1"/>
    <dgm:cxn modelId="{B39A61B6-18C7-4A0C-81F2-B0D96198AD5B}" type="presParOf" srcId="{FE1CF163-08FC-46E5-9BD1-3412A4B6C7B7}" destId="{A43B48E7-FF97-4EA4-B2CD-1E3981777F94}" srcOrd="4" destOrd="0" presId="urn:microsoft.com/office/officeart/2005/8/layout/venn1"/>
    <dgm:cxn modelId="{1360CF0A-FB32-4FBA-939A-31C6B738EDDA}" type="presParOf" srcId="{FE1CF163-08FC-46E5-9BD1-3412A4B6C7B7}" destId="{B1489D37-9DD4-4231-AB61-605FDFCA09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5DFAF-7CFC-4866-8996-44C78E04C62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54951-D189-4D64-9A9D-24A4B9E09923}">
      <dgm:prSet phldrT="[Текст]"/>
      <dgm:spPr/>
      <dgm:t>
        <a:bodyPr/>
        <a:lstStyle/>
        <a:p>
          <a:r>
            <a:rPr lang="ru-RU" spc="160" dirty="0" smtClean="0">
              <a:latin typeface="Trebuchet MS"/>
              <a:cs typeface="Trebuchet MS"/>
            </a:rPr>
            <a:t>Основные мероприятия подпрограммы по направлениям</a:t>
          </a:r>
          <a:endParaRPr lang="ru-RU" dirty="0"/>
        </a:p>
      </dgm:t>
    </dgm:pt>
    <dgm:pt modelId="{6B2171A4-3B26-4879-941F-9A3C3DA02D44}" type="parTrans" cxnId="{780D3FE4-263F-42BB-BBA3-64BEEE4693E1}">
      <dgm:prSet/>
      <dgm:spPr/>
      <dgm:t>
        <a:bodyPr/>
        <a:lstStyle/>
        <a:p>
          <a:endParaRPr lang="ru-RU"/>
        </a:p>
      </dgm:t>
    </dgm:pt>
    <dgm:pt modelId="{0AA6B424-001C-41A4-B72B-4BF1D77DC365}" type="sibTrans" cxnId="{780D3FE4-263F-42BB-BBA3-64BEEE4693E1}">
      <dgm:prSet/>
      <dgm:spPr/>
      <dgm:t>
        <a:bodyPr/>
        <a:lstStyle/>
        <a:p>
          <a:endParaRPr lang="ru-RU"/>
        </a:p>
      </dgm:t>
    </dgm:pt>
    <dgm:pt modelId="{4530EFF6-814C-4264-9272-96F69FFEBA8C}">
      <dgm:prSet phldrT="[Текст]" custT="1"/>
      <dgm:spPr/>
      <dgm:t>
        <a:bodyPr/>
        <a:lstStyle/>
        <a:p>
          <a:r>
            <a:rPr lang="ru-RU" sz="1800" dirty="0" smtClean="0"/>
            <a:t>Профилактические мероприятия с молодежью </a:t>
          </a:r>
          <a:endParaRPr lang="ru-RU" sz="1800" dirty="0"/>
        </a:p>
      </dgm:t>
    </dgm:pt>
    <dgm:pt modelId="{4DAC4C03-6D48-4895-AD82-1A354C9E4DE5}" type="parTrans" cxnId="{3A387C98-E64D-4F50-91E7-4000C9AEDDDD}">
      <dgm:prSet/>
      <dgm:spPr/>
      <dgm:t>
        <a:bodyPr/>
        <a:lstStyle/>
        <a:p>
          <a:endParaRPr lang="ru-RU"/>
        </a:p>
      </dgm:t>
    </dgm:pt>
    <dgm:pt modelId="{A98C2EC9-6BB0-4C52-A85D-07AEA11A57DC}" type="sibTrans" cxnId="{3A387C98-E64D-4F50-91E7-4000C9AEDDDD}">
      <dgm:prSet/>
      <dgm:spPr/>
      <dgm:t>
        <a:bodyPr/>
        <a:lstStyle/>
        <a:p>
          <a:endParaRPr lang="ru-RU"/>
        </a:p>
      </dgm:t>
    </dgm:pt>
    <dgm:pt modelId="{AF0F6729-B895-4FA4-AF56-57032DD6D233}">
      <dgm:prSet phldrT="[Текст]" custT="1"/>
      <dgm:spPr/>
      <dgm:t>
        <a:bodyPr/>
        <a:lstStyle/>
        <a:p>
          <a:r>
            <a:rPr lang="ru-RU" sz="1800" dirty="0" smtClean="0"/>
            <a:t>Социологические исследования рисков радикализмами в молодежной среде</a:t>
          </a:r>
          <a:endParaRPr lang="ru-RU" sz="1800" dirty="0"/>
        </a:p>
      </dgm:t>
    </dgm:pt>
    <dgm:pt modelId="{1F894C94-8A33-42F2-82BF-BCE753759923}" type="parTrans" cxnId="{F9637803-0A18-425E-957C-2DBF3750566A}">
      <dgm:prSet/>
      <dgm:spPr/>
      <dgm:t>
        <a:bodyPr/>
        <a:lstStyle/>
        <a:p>
          <a:endParaRPr lang="ru-RU"/>
        </a:p>
      </dgm:t>
    </dgm:pt>
    <dgm:pt modelId="{065EC3D1-2B01-4AFD-93A2-6AFA98CCE12A}" type="sibTrans" cxnId="{F9637803-0A18-425E-957C-2DBF3750566A}">
      <dgm:prSet/>
      <dgm:spPr/>
      <dgm:t>
        <a:bodyPr/>
        <a:lstStyle/>
        <a:p>
          <a:endParaRPr lang="ru-RU"/>
        </a:p>
      </dgm:t>
    </dgm:pt>
    <dgm:pt modelId="{0443B4F4-83EC-4B2D-8FD9-BAF0CC49559C}">
      <dgm:prSet phldrT="[Текст]" custT="1"/>
      <dgm:spPr/>
      <dgm:t>
        <a:bodyPr/>
        <a:lstStyle/>
        <a:p>
          <a:r>
            <a:rPr lang="ru-RU" sz="1800" dirty="0" smtClean="0"/>
            <a:t>Совершенствование компетенций специалистов сферы ГМП в реализации профилактической антитеррористической работы</a:t>
          </a:r>
          <a:endParaRPr lang="ru-RU" sz="1800" dirty="0"/>
        </a:p>
      </dgm:t>
    </dgm:pt>
    <dgm:pt modelId="{B9BE1A79-FF07-434E-B857-FF1E591C90B1}" type="parTrans" cxnId="{7FA3816C-2DB5-4B6A-B58F-289FB5FEB168}">
      <dgm:prSet/>
      <dgm:spPr/>
      <dgm:t>
        <a:bodyPr/>
        <a:lstStyle/>
        <a:p>
          <a:endParaRPr lang="ru-RU"/>
        </a:p>
      </dgm:t>
    </dgm:pt>
    <dgm:pt modelId="{9F3E0716-619B-4555-A4B9-726C1E0F5D0C}" type="sibTrans" cxnId="{7FA3816C-2DB5-4B6A-B58F-289FB5FEB168}">
      <dgm:prSet/>
      <dgm:spPr/>
      <dgm:t>
        <a:bodyPr/>
        <a:lstStyle/>
        <a:p>
          <a:endParaRPr lang="ru-RU"/>
        </a:p>
      </dgm:t>
    </dgm:pt>
    <dgm:pt modelId="{CFEFB865-D075-4406-8930-0B86879E2DAC}" type="pres">
      <dgm:prSet presAssocID="{FF85DFAF-7CFC-4866-8996-44C78E04C6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9A9E3E-2748-4450-8B40-4C39FBF149AB}" type="pres">
      <dgm:prSet presAssocID="{03454951-D189-4D64-9A9D-24A4B9E09923}" presName="roof" presStyleLbl="dkBgShp" presStyleIdx="0" presStyleCnt="2"/>
      <dgm:spPr/>
      <dgm:t>
        <a:bodyPr/>
        <a:lstStyle/>
        <a:p>
          <a:endParaRPr lang="ru-RU"/>
        </a:p>
      </dgm:t>
    </dgm:pt>
    <dgm:pt modelId="{630B07B8-139A-40DB-B32D-6934511B3513}" type="pres">
      <dgm:prSet presAssocID="{03454951-D189-4D64-9A9D-24A4B9E09923}" presName="pillars" presStyleCnt="0"/>
      <dgm:spPr/>
    </dgm:pt>
    <dgm:pt modelId="{2F7561C4-E25B-4A2B-B8EC-D797284723C7}" type="pres">
      <dgm:prSet presAssocID="{03454951-D189-4D64-9A9D-24A4B9E0992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3A8AE-A968-4741-A324-964A37FA7505}" type="pres">
      <dgm:prSet presAssocID="{AF0F6729-B895-4FA4-AF56-57032DD6D23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B349E-B3BB-4604-A17E-FD47C610DC75}" type="pres">
      <dgm:prSet presAssocID="{0443B4F4-83EC-4B2D-8FD9-BAF0CC49559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BC784-C741-4931-8EA5-40EBBC7AA749}" type="pres">
      <dgm:prSet presAssocID="{03454951-D189-4D64-9A9D-24A4B9E09923}" presName="base" presStyleLbl="dkBgShp" presStyleIdx="1" presStyleCnt="2"/>
      <dgm:spPr/>
    </dgm:pt>
  </dgm:ptLst>
  <dgm:cxnLst>
    <dgm:cxn modelId="{7FA3816C-2DB5-4B6A-B58F-289FB5FEB168}" srcId="{03454951-D189-4D64-9A9D-24A4B9E09923}" destId="{0443B4F4-83EC-4B2D-8FD9-BAF0CC49559C}" srcOrd="2" destOrd="0" parTransId="{B9BE1A79-FF07-434E-B857-FF1E591C90B1}" sibTransId="{9F3E0716-619B-4555-A4B9-726C1E0F5D0C}"/>
    <dgm:cxn modelId="{3A387C98-E64D-4F50-91E7-4000C9AEDDDD}" srcId="{03454951-D189-4D64-9A9D-24A4B9E09923}" destId="{4530EFF6-814C-4264-9272-96F69FFEBA8C}" srcOrd="0" destOrd="0" parTransId="{4DAC4C03-6D48-4895-AD82-1A354C9E4DE5}" sibTransId="{A98C2EC9-6BB0-4C52-A85D-07AEA11A57DC}"/>
    <dgm:cxn modelId="{A2E61DE6-4A60-4191-B599-DFF3498BC476}" type="presOf" srcId="{03454951-D189-4D64-9A9D-24A4B9E09923}" destId="{279A9E3E-2748-4450-8B40-4C39FBF149AB}" srcOrd="0" destOrd="0" presId="urn:microsoft.com/office/officeart/2005/8/layout/hList3"/>
    <dgm:cxn modelId="{780D3FE4-263F-42BB-BBA3-64BEEE4693E1}" srcId="{FF85DFAF-7CFC-4866-8996-44C78E04C62C}" destId="{03454951-D189-4D64-9A9D-24A4B9E09923}" srcOrd="0" destOrd="0" parTransId="{6B2171A4-3B26-4879-941F-9A3C3DA02D44}" sibTransId="{0AA6B424-001C-41A4-B72B-4BF1D77DC365}"/>
    <dgm:cxn modelId="{B034D383-3E03-4B84-8268-67CCEC204D98}" type="presOf" srcId="{4530EFF6-814C-4264-9272-96F69FFEBA8C}" destId="{2F7561C4-E25B-4A2B-B8EC-D797284723C7}" srcOrd="0" destOrd="0" presId="urn:microsoft.com/office/officeart/2005/8/layout/hList3"/>
    <dgm:cxn modelId="{F9637803-0A18-425E-957C-2DBF3750566A}" srcId="{03454951-D189-4D64-9A9D-24A4B9E09923}" destId="{AF0F6729-B895-4FA4-AF56-57032DD6D233}" srcOrd="1" destOrd="0" parTransId="{1F894C94-8A33-42F2-82BF-BCE753759923}" sibTransId="{065EC3D1-2B01-4AFD-93A2-6AFA98CCE12A}"/>
    <dgm:cxn modelId="{02A1A33E-3BE0-4A88-8902-55131293E526}" type="presOf" srcId="{FF85DFAF-7CFC-4866-8996-44C78E04C62C}" destId="{CFEFB865-D075-4406-8930-0B86879E2DAC}" srcOrd="0" destOrd="0" presId="urn:microsoft.com/office/officeart/2005/8/layout/hList3"/>
    <dgm:cxn modelId="{64CD4812-E198-4C47-A757-85793BA80BC8}" type="presOf" srcId="{0443B4F4-83EC-4B2D-8FD9-BAF0CC49559C}" destId="{259B349E-B3BB-4604-A17E-FD47C610DC75}" srcOrd="0" destOrd="0" presId="urn:microsoft.com/office/officeart/2005/8/layout/hList3"/>
    <dgm:cxn modelId="{785319F2-8B25-4211-A534-9CF2325EF164}" type="presOf" srcId="{AF0F6729-B895-4FA4-AF56-57032DD6D233}" destId="{A853A8AE-A968-4741-A324-964A37FA7505}" srcOrd="0" destOrd="0" presId="urn:microsoft.com/office/officeart/2005/8/layout/hList3"/>
    <dgm:cxn modelId="{37BE6870-70BA-4C35-9C19-24BF21974AFD}" type="presParOf" srcId="{CFEFB865-D075-4406-8930-0B86879E2DAC}" destId="{279A9E3E-2748-4450-8B40-4C39FBF149AB}" srcOrd="0" destOrd="0" presId="urn:microsoft.com/office/officeart/2005/8/layout/hList3"/>
    <dgm:cxn modelId="{6E7F796A-43C0-4E48-B02E-5D8C4DE59C63}" type="presParOf" srcId="{CFEFB865-D075-4406-8930-0B86879E2DAC}" destId="{630B07B8-139A-40DB-B32D-6934511B3513}" srcOrd="1" destOrd="0" presId="urn:microsoft.com/office/officeart/2005/8/layout/hList3"/>
    <dgm:cxn modelId="{F1516DBA-0075-40A5-B218-D432DCC92D5F}" type="presParOf" srcId="{630B07B8-139A-40DB-B32D-6934511B3513}" destId="{2F7561C4-E25B-4A2B-B8EC-D797284723C7}" srcOrd="0" destOrd="0" presId="urn:microsoft.com/office/officeart/2005/8/layout/hList3"/>
    <dgm:cxn modelId="{32BF3BC1-C201-4FC6-8FBC-73FE432C3BCD}" type="presParOf" srcId="{630B07B8-139A-40DB-B32D-6934511B3513}" destId="{A853A8AE-A968-4741-A324-964A37FA7505}" srcOrd="1" destOrd="0" presId="urn:microsoft.com/office/officeart/2005/8/layout/hList3"/>
    <dgm:cxn modelId="{EFBC0F7B-42F0-4149-8C31-379FB044840F}" type="presParOf" srcId="{630B07B8-139A-40DB-B32D-6934511B3513}" destId="{259B349E-B3BB-4604-A17E-FD47C610DC75}" srcOrd="2" destOrd="0" presId="urn:microsoft.com/office/officeart/2005/8/layout/hList3"/>
    <dgm:cxn modelId="{0D710C54-B0AD-46B5-93B0-8301D2A54F13}" type="presParOf" srcId="{CFEFB865-D075-4406-8930-0B86879E2DAC}" destId="{5C2BC784-C741-4931-8EA5-40EBBC7AA7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9C4E3-FED3-459A-B61F-F519E4BDD229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Мотивационно-личностный</a:t>
          </a:r>
          <a:r>
            <a:rPr lang="ru-RU" sz="1500" kern="1200" dirty="0" smtClean="0"/>
            <a:t> компонент</a:t>
          </a:r>
          <a:endParaRPr lang="ru-RU" sz="1500" kern="1200" dirty="0"/>
        </a:p>
      </dsp:txBody>
      <dsp:txXfrm>
        <a:off x="2153920" y="477519"/>
        <a:ext cx="1788160" cy="1097280"/>
      </dsp:txXfrm>
    </dsp:sp>
    <dsp:sp modelId="{EB015635-DB9F-46D8-969C-3A792215664D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shade val="80000"/>
            <a:alpha val="50000"/>
            <a:hueOff val="233923"/>
            <a:satOff val="1724"/>
            <a:lumOff val="204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Содержательный компонент</a:t>
          </a:r>
          <a:endParaRPr lang="ru-RU" sz="1500" kern="1200" dirty="0"/>
        </a:p>
      </dsp:txBody>
      <dsp:txXfrm>
        <a:off x="3454400" y="2204720"/>
        <a:ext cx="1463040" cy="1341120"/>
      </dsp:txXfrm>
    </dsp:sp>
    <dsp:sp modelId="{A43B48E7-FF97-4EA4-B2CD-1E3981777F94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shade val="80000"/>
            <a:alpha val="50000"/>
            <a:hueOff val="233923"/>
            <a:satOff val="1724"/>
            <a:lumOff val="204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Деятельностный</a:t>
          </a:r>
          <a:r>
            <a:rPr lang="ru-RU" sz="1500" kern="1200" dirty="0" smtClean="0"/>
            <a:t> компонент</a:t>
          </a:r>
          <a:endParaRPr lang="ru-RU" sz="15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A9E3E-2748-4450-8B40-4C39FBF149AB}">
      <dsp:nvSpPr>
        <dsp:cNvPr id="0" name=""/>
        <dsp:cNvSpPr/>
      </dsp:nvSpPr>
      <dsp:spPr>
        <a:xfrm>
          <a:off x="0" y="0"/>
          <a:ext cx="6308521" cy="136053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160" dirty="0" smtClean="0">
              <a:latin typeface="Trebuchet MS"/>
              <a:cs typeface="Trebuchet MS"/>
            </a:rPr>
            <a:t>Основные мероприятия подпрограммы по направлениям</a:t>
          </a:r>
          <a:endParaRPr lang="ru-RU" sz="2800" kern="1200" dirty="0"/>
        </a:p>
      </dsp:txBody>
      <dsp:txXfrm>
        <a:off x="0" y="0"/>
        <a:ext cx="6308521" cy="1360534"/>
      </dsp:txXfrm>
    </dsp:sp>
    <dsp:sp modelId="{2F7561C4-E25B-4A2B-B8EC-D797284723C7}">
      <dsp:nvSpPr>
        <dsp:cNvPr id="0" name=""/>
        <dsp:cNvSpPr/>
      </dsp:nvSpPr>
      <dsp:spPr>
        <a:xfrm>
          <a:off x="3080" y="1360534"/>
          <a:ext cx="2100786" cy="2857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Профилактические мероприятия с молодежью </a:t>
          </a:r>
          <a:endParaRPr lang="ru-RU" sz="1800" kern="1200" dirty="0"/>
        </a:p>
      </dsp:txBody>
      <dsp:txXfrm>
        <a:off x="3080" y="1360534"/>
        <a:ext cx="2100786" cy="2857123"/>
      </dsp:txXfrm>
    </dsp:sp>
    <dsp:sp modelId="{A853A8AE-A968-4741-A324-964A37FA7505}">
      <dsp:nvSpPr>
        <dsp:cNvPr id="0" name=""/>
        <dsp:cNvSpPr/>
      </dsp:nvSpPr>
      <dsp:spPr>
        <a:xfrm>
          <a:off x="2103867" y="1360534"/>
          <a:ext cx="2100786" cy="2857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Социологические исследования рисков радикализмами в молодежной среде</a:t>
          </a:r>
          <a:endParaRPr lang="ru-RU" sz="1800" kern="1200" dirty="0"/>
        </a:p>
      </dsp:txBody>
      <dsp:txXfrm>
        <a:off x="2103867" y="1360534"/>
        <a:ext cx="2100786" cy="2857123"/>
      </dsp:txXfrm>
    </dsp:sp>
    <dsp:sp modelId="{259B349E-B3BB-4604-A17E-FD47C610DC75}">
      <dsp:nvSpPr>
        <dsp:cNvPr id="0" name=""/>
        <dsp:cNvSpPr/>
      </dsp:nvSpPr>
      <dsp:spPr>
        <a:xfrm>
          <a:off x="4204653" y="1360534"/>
          <a:ext cx="2100786" cy="2857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компетенций специалистов сферы ГМП в реализации профилактической антитеррористической работы</a:t>
          </a:r>
          <a:endParaRPr lang="ru-RU" sz="1800" kern="1200" dirty="0"/>
        </a:p>
      </dsp:txBody>
      <dsp:txXfrm>
        <a:off x="4204653" y="1360534"/>
        <a:ext cx="2100786" cy="2857123"/>
      </dsp:txXfrm>
    </dsp:sp>
    <dsp:sp modelId="{5C2BC784-C741-4931-8EA5-40EBBC7AA749}">
      <dsp:nvSpPr>
        <dsp:cNvPr id="0" name=""/>
        <dsp:cNvSpPr/>
      </dsp:nvSpPr>
      <dsp:spPr>
        <a:xfrm>
          <a:off x="0" y="4217657"/>
          <a:ext cx="6308521" cy="3174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D0FB-347F-4ED8-9C26-7341931E6DD8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48BB-3EBC-499C-B8BC-4BB3C28B1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99A57-E174-40BD-87EA-A9639215A566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D3402-080D-46F4-BD01-22909D8C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9B3B1F-EA99-493F-9082-333D75A4E62C}" type="slidenum">
              <a:rPr lang="ru-RU" altLang="ru-RU">
                <a:latin typeface="Arial" panose="020B0604020202020204" pitchFamily="34" charset="0"/>
              </a:rPr>
              <a:pPr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0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6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1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4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2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6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B65F-48AE-45D7-87E1-37FB70A7E54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diagramDrawing" Target="../diagrams/drawing2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581" y="454"/>
            <a:ext cx="12255220" cy="6857546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0" y="6479997"/>
                </a:moveTo>
                <a:lnTo>
                  <a:pt x="11520004" y="6479997"/>
                </a:lnTo>
                <a:lnTo>
                  <a:pt x="11520004" y="0"/>
                </a:lnTo>
                <a:lnTo>
                  <a:pt x="0" y="0"/>
                </a:lnTo>
                <a:lnTo>
                  <a:pt x="0" y="6479997"/>
                </a:lnTo>
              </a:path>
            </a:pathLst>
          </a:custGeom>
          <a:solidFill>
            <a:srgbClr val="0099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 txBox="1"/>
          <p:nvPr/>
        </p:nvSpPr>
        <p:spPr>
          <a:xfrm>
            <a:off x="1669811" y="2265018"/>
            <a:ext cx="942138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3000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Основные </a:t>
            </a:r>
            <a:r>
              <a:rPr lang="ru-RU" sz="3000" spc="160" dirty="0">
                <a:solidFill>
                  <a:srgbClr val="FFFFFF"/>
                </a:solidFill>
                <a:latin typeface="Trebuchet MS"/>
                <a:cs typeface="Trebuchet MS"/>
              </a:rPr>
              <a:t>ориентиры профилактики </a:t>
            </a:r>
            <a:r>
              <a:rPr lang="ru-RU" sz="3000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терроризма </a:t>
            </a:r>
            <a:r>
              <a:rPr lang="ru-RU" sz="3000" spc="160" dirty="0">
                <a:solidFill>
                  <a:srgbClr val="FFFFFF"/>
                </a:solidFill>
                <a:latin typeface="Trebuchet MS"/>
                <a:cs typeface="Trebuchet MS"/>
              </a:rPr>
              <a:t>сферы государственной молодежной политики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996953" y="5667062"/>
            <a:ext cx="1068265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spc="16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ru-RU" sz="2400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24 марта 2020 года</a:t>
            </a:r>
          </a:p>
        </p:txBody>
      </p:sp>
      <p:sp>
        <p:nvSpPr>
          <p:cNvPr id="54" name="object 52"/>
          <p:cNvSpPr/>
          <p:nvPr/>
        </p:nvSpPr>
        <p:spPr>
          <a:xfrm>
            <a:off x="-1" y="6555950"/>
            <a:ext cx="12190635" cy="30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9"/>
          <p:cNvSpPr/>
          <p:nvPr/>
        </p:nvSpPr>
        <p:spPr>
          <a:xfrm>
            <a:off x="4013319" y="5720196"/>
            <a:ext cx="173990" cy="189230"/>
          </a:xfrm>
          <a:custGeom>
            <a:avLst/>
            <a:gdLst/>
            <a:ahLst/>
            <a:cxnLst/>
            <a:rect l="l" t="t" r="r" b="b"/>
            <a:pathLst>
              <a:path w="173989" h="189229">
                <a:moveTo>
                  <a:pt x="60744" y="120751"/>
                </a:moveTo>
                <a:lnTo>
                  <a:pt x="31699" y="120751"/>
                </a:lnTo>
                <a:lnTo>
                  <a:pt x="0" y="188671"/>
                </a:lnTo>
                <a:lnTo>
                  <a:pt x="29057" y="188671"/>
                </a:lnTo>
                <a:lnTo>
                  <a:pt x="60744" y="120751"/>
                </a:lnTo>
                <a:close/>
              </a:path>
              <a:path w="173989" h="189229">
                <a:moveTo>
                  <a:pt x="111683" y="120751"/>
                </a:moveTo>
                <a:lnTo>
                  <a:pt x="82638" y="120751"/>
                </a:lnTo>
                <a:lnTo>
                  <a:pt x="50939" y="188671"/>
                </a:lnTo>
                <a:lnTo>
                  <a:pt x="79997" y="188671"/>
                </a:lnTo>
                <a:lnTo>
                  <a:pt x="111683" y="120751"/>
                </a:lnTo>
                <a:close/>
              </a:path>
              <a:path w="173989" h="189229">
                <a:moveTo>
                  <a:pt x="152247" y="94335"/>
                </a:moveTo>
                <a:lnTo>
                  <a:pt x="3390" y="94335"/>
                </a:lnTo>
                <a:lnTo>
                  <a:pt x="3390" y="120751"/>
                </a:lnTo>
                <a:lnTo>
                  <a:pt x="152247" y="120751"/>
                </a:lnTo>
                <a:lnTo>
                  <a:pt x="152247" y="94335"/>
                </a:lnTo>
                <a:close/>
              </a:path>
              <a:path w="173989" h="189229">
                <a:moveTo>
                  <a:pt x="81876" y="75476"/>
                </a:moveTo>
                <a:lnTo>
                  <a:pt x="52832" y="75476"/>
                </a:lnTo>
                <a:lnTo>
                  <a:pt x="43954" y="94335"/>
                </a:lnTo>
                <a:lnTo>
                  <a:pt x="73012" y="94335"/>
                </a:lnTo>
                <a:lnTo>
                  <a:pt x="81876" y="75476"/>
                </a:lnTo>
                <a:close/>
              </a:path>
              <a:path w="173989" h="189229">
                <a:moveTo>
                  <a:pt x="132816" y="75476"/>
                </a:moveTo>
                <a:lnTo>
                  <a:pt x="103759" y="75476"/>
                </a:lnTo>
                <a:lnTo>
                  <a:pt x="94894" y="94335"/>
                </a:lnTo>
                <a:lnTo>
                  <a:pt x="123952" y="94335"/>
                </a:lnTo>
                <a:lnTo>
                  <a:pt x="132816" y="75476"/>
                </a:lnTo>
                <a:close/>
              </a:path>
              <a:path w="173989" h="189229">
                <a:moveTo>
                  <a:pt x="173380" y="49060"/>
                </a:moveTo>
                <a:lnTo>
                  <a:pt x="24523" y="49060"/>
                </a:lnTo>
                <a:lnTo>
                  <a:pt x="24523" y="75476"/>
                </a:lnTo>
                <a:lnTo>
                  <a:pt x="173380" y="75476"/>
                </a:lnTo>
                <a:lnTo>
                  <a:pt x="173380" y="49060"/>
                </a:lnTo>
                <a:close/>
              </a:path>
              <a:path w="173989" h="189229">
                <a:moveTo>
                  <a:pt x="117157" y="0"/>
                </a:moveTo>
                <a:lnTo>
                  <a:pt x="88099" y="0"/>
                </a:lnTo>
                <a:lnTo>
                  <a:pt x="65087" y="49060"/>
                </a:lnTo>
                <a:lnTo>
                  <a:pt x="94145" y="49060"/>
                </a:lnTo>
                <a:lnTo>
                  <a:pt x="117157" y="0"/>
                </a:lnTo>
                <a:close/>
              </a:path>
              <a:path w="173989" h="189229">
                <a:moveTo>
                  <a:pt x="168097" y="0"/>
                </a:moveTo>
                <a:lnTo>
                  <a:pt x="139052" y="0"/>
                </a:lnTo>
                <a:lnTo>
                  <a:pt x="116027" y="49060"/>
                </a:lnTo>
                <a:lnTo>
                  <a:pt x="145084" y="49060"/>
                </a:lnTo>
                <a:lnTo>
                  <a:pt x="168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/>
          <p:cNvSpPr/>
          <p:nvPr/>
        </p:nvSpPr>
        <p:spPr>
          <a:xfrm>
            <a:off x="4250752" y="5719492"/>
            <a:ext cx="184785" cy="190500"/>
          </a:xfrm>
          <a:custGeom>
            <a:avLst/>
            <a:gdLst/>
            <a:ahLst/>
            <a:cxnLst/>
            <a:rect l="l" t="t" r="r" b="b"/>
            <a:pathLst>
              <a:path w="184785" h="190500">
                <a:moveTo>
                  <a:pt x="38023" y="0"/>
                </a:moveTo>
                <a:lnTo>
                  <a:pt x="0" y="0"/>
                </a:lnTo>
                <a:lnTo>
                  <a:pt x="0" y="190093"/>
                </a:lnTo>
                <a:lnTo>
                  <a:pt x="38023" y="190093"/>
                </a:lnTo>
                <a:lnTo>
                  <a:pt x="38023" y="65443"/>
                </a:lnTo>
                <a:lnTo>
                  <a:pt x="84936" y="65443"/>
                </a:lnTo>
                <a:lnTo>
                  <a:pt x="38023" y="0"/>
                </a:lnTo>
                <a:close/>
              </a:path>
              <a:path w="184785" h="190500">
                <a:moveTo>
                  <a:pt x="184657" y="65443"/>
                </a:moveTo>
                <a:lnTo>
                  <a:pt x="146646" y="65443"/>
                </a:lnTo>
                <a:lnTo>
                  <a:pt x="146646" y="190093"/>
                </a:lnTo>
                <a:lnTo>
                  <a:pt x="184657" y="190093"/>
                </a:lnTo>
                <a:lnTo>
                  <a:pt x="184657" y="65443"/>
                </a:lnTo>
                <a:close/>
              </a:path>
              <a:path w="184785" h="190500">
                <a:moveTo>
                  <a:pt x="84936" y="65443"/>
                </a:moveTo>
                <a:lnTo>
                  <a:pt x="38023" y="65443"/>
                </a:lnTo>
                <a:lnTo>
                  <a:pt x="73329" y="114325"/>
                </a:lnTo>
                <a:lnTo>
                  <a:pt x="111340" y="114325"/>
                </a:lnTo>
                <a:lnTo>
                  <a:pt x="139198" y="75755"/>
                </a:lnTo>
                <a:lnTo>
                  <a:pt x="92328" y="75755"/>
                </a:lnTo>
                <a:lnTo>
                  <a:pt x="84936" y="65443"/>
                </a:lnTo>
                <a:close/>
              </a:path>
              <a:path w="184785" h="190500">
                <a:moveTo>
                  <a:pt x="184657" y="0"/>
                </a:moveTo>
                <a:lnTo>
                  <a:pt x="146646" y="0"/>
                </a:lnTo>
                <a:lnTo>
                  <a:pt x="92328" y="75755"/>
                </a:lnTo>
                <a:lnTo>
                  <a:pt x="139198" y="75755"/>
                </a:lnTo>
                <a:lnTo>
                  <a:pt x="146646" y="65443"/>
                </a:lnTo>
                <a:lnTo>
                  <a:pt x="184657" y="65443"/>
                </a:lnTo>
                <a:lnTo>
                  <a:pt x="184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1"/>
          <p:cNvSpPr/>
          <p:nvPr/>
        </p:nvSpPr>
        <p:spPr>
          <a:xfrm>
            <a:off x="4687923" y="5719487"/>
            <a:ext cx="191770" cy="190500"/>
          </a:xfrm>
          <a:custGeom>
            <a:avLst/>
            <a:gdLst/>
            <a:ahLst/>
            <a:cxnLst/>
            <a:rect l="l" t="t" r="r" b="b"/>
            <a:pathLst>
              <a:path w="191770" h="190500">
                <a:moveTo>
                  <a:pt x="114592" y="0"/>
                </a:moveTo>
                <a:lnTo>
                  <a:pt x="76580" y="0"/>
                </a:lnTo>
                <a:lnTo>
                  <a:pt x="0" y="190093"/>
                </a:lnTo>
                <a:lnTo>
                  <a:pt x="41008" y="190093"/>
                </a:lnTo>
                <a:lnTo>
                  <a:pt x="95592" y="54584"/>
                </a:lnTo>
                <a:lnTo>
                  <a:pt x="136582" y="54584"/>
                </a:lnTo>
                <a:lnTo>
                  <a:pt x="114592" y="0"/>
                </a:lnTo>
                <a:close/>
              </a:path>
              <a:path w="191770" h="190500">
                <a:moveTo>
                  <a:pt x="136582" y="54584"/>
                </a:moveTo>
                <a:lnTo>
                  <a:pt x="95592" y="54584"/>
                </a:lnTo>
                <a:lnTo>
                  <a:pt x="149898" y="190093"/>
                </a:lnTo>
                <a:lnTo>
                  <a:pt x="191173" y="190093"/>
                </a:lnTo>
                <a:lnTo>
                  <a:pt x="136582" y="5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2"/>
          <p:cNvSpPr/>
          <p:nvPr/>
        </p:nvSpPr>
        <p:spPr>
          <a:xfrm>
            <a:off x="4895606" y="5714056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100246" y="0"/>
                </a:moveTo>
                <a:lnTo>
                  <a:pt x="52746" y="12165"/>
                </a:lnTo>
                <a:lnTo>
                  <a:pt x="22174" y="38625"/>
                </a:lnTo>
                <a:lnTo>
                  <a:pt x="3744" y="76833"/>
                </a:lnTo>
                <a:lnTo>
                  <a:pt x="0" y="107402"/>
                </a:lnTo>
                <a:lnTo>
                  <a:pt x="1953" y="121343"/>
                </a:lnTo>
                <a:lnTo>
                  <a:pt x="18606" y="158566"/>
                </a:lnTo>
                <a:lnTo>
                  <a:pt x="48978" y="185985"/>
                </a:lnTo>
                <a:lnTo>
                  <a:pt x="89889" y="199865"/>
                </a:lnTo>
                <a:lnTo>
                  <a:pt x="105318" y="200838"/>
                </a:lnTo>
                <a:lnTo>
                  <a:pt x="119498" y="199108"/>
                </a:lnTo>
                <a:lnTo>
                  <a:pt x="157426" y="182904"/>
                </a:lnTo>
                <a:lnTo>
                  <a:pt x="178355" y="162941"/>
                </a:lnTo>
                <a:lnTo>
                  <a:pt x="100246" y="162941"/>
                </a:lnTo>
                <a:lnTo>
                  <a:pt x="93867" y="162617"/>
                </a:lnTo>
                <a:lnTo>
                  <a:pt x="58628" y="146161"/>
                </a:lnTo>
                <a:lnTo>
                  <a:pt x="39607" y="108488"/>
                </a:lnTo>
                <a:lnTo>
                  <a:pt x="38351" y="92097"/>
                </a:lnTo>
                <a:lnTo>
                  <a:pt x="41508" y="79498"/>
                </a:lnTo>
                <a:lnTo>
                  <a:pt x="66298" y="49905"/>
                </a:lnTo>
                <a:lnTo>
                  <a:pt x="111045" y="38971"/>
                </a:lnTo>
                <a:lnTo>
                  <a:pt x="179347" y="38971"/>
                </a:lnTo>
                <a:lnTo>
                  <a:pt x="175105" y="33529"/>
                </a:lnTo>
                <a:lnTo>
                  <a:pt x="141910" y="9052"/>
                </a:lnTo>
                <a:lnTo>
                  <a:pt x="114827" y="1055"/>
                </a:lnTo>
                <a:lnTo>
                  <a:pt x="100246" y="0"/>
                </a:lnTo>
                <a:close/>
              </a:path>
              <a:path w="201295" h="201295">
                <a:moveTo>
                  <a:pt x="179347" y="38971"/>
                </a:moveTo>
                <a:lnTo>
                  <a:pt x="111045" y="38971"/>
                </a:lnTo>
                <a:lnTo>
                  <a:pt x="123126" y="42535"/>
                </a:lnTo>
                <a:lnTo>
                  <a:pt x="134045" y="48655"/>
                </a:lnTo>
                <a:lnTo>
                  <a:pt x="156964" y="81400"/>
                </a:lnTo>
                <a:lnTo>
                  <a:pt x="161177" y="114263"/>
                </a:lnTo>
                <a:lnTo>
                  <a:pt x="156549" y="127541"/>
                </a:lnTo>
                <a:lnTo>
                  <a:pt x="127867" y="156511"/>
                </a:lnTo>
                <a:lnTo>
                  <a:pt x="100246" y="162941"/>
                </a:lnTo>
                <a:lnTo>
                  <a:pt x="178355" y="162941"/>
                </a:lnTo>
                <a:lnTo>
                  <a:pt x="196696" y="127053"/>
                </a:lnTo>
                <a:lnTo>
                  <a:pt x="200690" y="97680"/>
                </a:lnTo>
                <a:lnTo>
                  <a:pt x="199242" y="83209"/>
                </a:lnTo>
                <a:lnTo>
                  <a:pt x="195811" y="69410"/>
                </a:lnTo>
                <a:lnTo>
                  <a:pt x="190545" y="56431"/>
                </a:lnTo>
                <a:lnTo>
                  <a:pt x="183594" y="44421"/>
                </a:lnTo>
                <a:lnTo>
                  <a:pt x="179347" y="38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3"/>
          <p:cNvSpPr/>
          <p:nvPr/>
        </p:nvSpPr>
        <p:spPr>
          <a:xfrm>
            <a:off x="5345078" y="5714056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100234" y="0"/>
                </a:moveTo>
                <a:lnTo>
                  <a:pt x="52748" y="12159"/>
                </a:lnTo>
                <a:lnTo>
                  <a:pt x="22174" y="38617"/>
                </a:lnTo>
                <a:lnTo>
                  <a:pt x="3744" y="76824"/>
                </a:lnTo>
                <a:lnTo>
                  <a:pt x="0" y="107392"/>
                </a:lnTo>
                <a:lnTo>
                  <a:pt x="1951" y="121334"/>
                </a:lnTo>
                <a:lnTo>
                  <a:pt x="18599" y="158561"/>
                </a:lnTo>
                <a:lnTo>
                  <a:pt x="48966" y="185983"/>
                </a:lnTo>
                <a:lnTo>
                  <a:pt x="89876" y="199865"/>
                </a:lnTo>
                <a:lnTo>
                  <a:pt x="105307" y="200838"/>
                </a:lnTo>
                <a:lnTo>
                  <a:pt x="119486" y="199108"/>
                </a:lnTo>
                <a:lnTo>
                  <a:pt x="157414" y="182904"/>
                </a:lnTo>
                <a:lnTo>
                  <a:pt x="178343" y="162941"/>
                </a:lnTo>
                <a:lnTo>
                  <a:pt x="100234" y="162941"/>
                </a:lnTo>
                <a:lnTo>
                  <a:pt x="93856" y="162616"/>
                </a:lnTo>
                <a:lnTo>
                  <a:pt x="58620" y="146160"/>
                </a:lnTo>
                <a:lnTo>
                  <a:pt x="39596" y="108487"/>
                </a:lnTo>
                <a:lnTo>
                  <a:pt x="38340" y="92095"/>
                </a:lnTo>
                <a:lnTo>
                  <a:pt x="41498" y="79496"/>
                </a:lnTo>
                <a:lnTo>
                  <a:pt x="66293" y="49905"/>
                </a:lnTo>
                <a:lnTo>
                  <a:pt x="111036" y="38971"/>
                </a:lnTo>
                <a:lnTo>
                  <a:pt x="179335" y="38971"/>
                </a:lnTo>
                <a:lnTo>
                  <a:pt x="175094" y="33529"/>
                </a:lnTo>
                <a:lnTo>
                  <a:pt x="141898" y="9052"/>
                </a:lnTo>
                <a:lnTo>
                  <a:pt x="114815" y="1055"/>
                </a:lnTo>
                <a:lnTo>
                  <a:pt x="100234" y="0"/>
                </a:lnTo>
                <a:close/>
              </a:path>
              <a:path w="201295" h="201295">
                <a:moveTo>
                  <a:pt x="179335" y="38971"/>
                </a:moveTo>
                <a:lnTo>
                  <a:pt x="111036" y="38971"/>
                </a:lnTo>
                <a:lnTo>
                  <a:pt x="123119" y="42535"/>
                </a:lnTo>
                <a:lnTo>
                  <a:pt x="134039" y="48655"/>
                </a:lnTo>
                <a:lnTo>
                  <a:pt x="156954" y="81400"/>
                </a:lnTo>
                <a:lnTo>
                  <a:pt x="161166" y="114263"/>
                </a:lnTo>
                <a:lnTo>
                  <a:pt x="156539" y="127541"/>
                </a:lnTo>
                <a:lnTo>
                  <a:pt x="127861" y="156511"/>
                </a:lnTo>
                <a:lnTo>
                  <a:pt x="100234" y="162941"/>
                </a:lnTo>
                <a:lnTo>
                  <a:pt x="178343" y="162941"/>
                </a:lnTo>
                <a:lnTo>
                  <a:pt x="196684" y="127053"/>
                </a:lnTo>
                <a:lnTo>
                  <a:pt x="200678" y="97680"/>
                </a:lnTo>
                <a:lnTo>
                  <a:pt x="199230" y="83209"/>
                </a:lnTo>
                <a:lnTo>
                  <a:pt x="195799" y="69410"/>
                </a:lnTo>
                <a:lnTo>
                  <a:pt x="190533" y="56431"/>
                </a:lnTo>
                <a:lnTo>
                  <a:pt x="183582" y="44421"/>
                </a:lnTo>
                <a:lnTo>
                  <a:pt x="179335" y="38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4"/>
          <p:cNvSpPr/>
          <p:nvPr/>
        </p:nvSpPr>
        <p:spPr>
          <a:xfrm>
            <a:off x="5581071" y="58907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34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5"/>
          <p:cNvSpPr/>
          <p:nvPr/>
        </p:nvSpPr>
        <p:spPr>
          <a:xfrm>
            <a:off x="5581071" y="58336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023" y="1905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6"/>
          <p:cNvSpPr/>
          <p:nvPr/>
        </p:nvSpPr>
        <p:spPr>
          <a:xfrm>
            <a:off x="5581071" y="58145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34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7"/>
          <p:cNvSpPr/>
          <p:nvPr/>
        </p:nvSpPr>
        <p:spPr>
          <a:xfrm>
            <a:off x="5581071" y="57574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023" y="1905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8"/>
          <p:cNvSpPr/>
          <p:nvPr/>
        </p:nvSpPr>
        <p:spPr>
          <a:xfrm>
            <a:off x="5581071" y="57383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34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9"/>
          <p:cNvSpPr/>
          <p:nvPr/>
        </p:nvSpPr>
        <p:spPr>
          <a:xfrm>
            <a:off x="6172545" y="5719490"/>
            <a:ext cx="165735" cy="190500"/>
          </a:xfrm>
          <a:custGeom>
            <a:avLst/>
            <a:gdLst/>
            <a:ahLst/>
            <a:cxnLst/>
            <a:rect l="l" t="t" r="r" b="b"/>
            <a:pathLst>
              <a:path w="165735" h="190500">
                <a:moveTo>
                  <a:pt x="38011" y="0"/>
                </a:moveTo>
                <a:lnTo>
                  <a:pt x="0" y="0"/>
                </a:lnTo>
                <a:lnTo>
                  <a:pt x="0" y="190093"/>
                </a:lnTo>
                <a:lnTo>
                  <a:pt x="38011" y="190093"/>
                </a:lnTo>
                <a:lnTo>
                  <a:pt x="84964" y="124650"/>
                </a:lnTo>
                <a:lnTo>
                  <a:pt x="38011" y="124650"/>
                </a:lnTo>
                <a:lnTo>
                  <a:pt x="38011" y="0"/>
                </a:lnTo>
                <a:close/>
              </a:path>
              <a:path w="165735" h="190500">
                <a:moveTo>
                  <a:pt x="165646" y="65176"/>
                </a:moveTo>
                <a:lnTo>
                  <a:pt x="127634" y="65176"/>
                </a:lnTo>
                <a:lnTo>
                  <a:pt x="127634" y="190093"/>
                </a:lnTo>
                <a:lnTo>
                  <a:pt x="165646" y="190093"/>
                </a:lnTo>
                <a:lnTo>
                  <a:pt x="165646" y="65176"/>
                </a:lnTo>
                <a:close/>
              </a:path>
              <a:path w="165735" h="190500">
                <a:moveTo>
                  <a:pt x="165646" y="0"/>
                </a:moveTo>
                <a:lnTo>
                  <a:pt x="127634" y="0"/>
                </a:lnTo>
                <a:lnTo>
                  <a:pt x="38011" y="124650"/>
                </a:lnTo>
                <a:lnTo>
                  <a:pt x="84964" y="124650"/>
                </a:lnTo>
                <a:lnTo>
                  <a:pt x="127634" y="65176"/>
                </a:lnTo>
                <a:lnTo>
                  <a:pt x="165646" y="65176"/>
                </a:lnTo>
                <a:lnTo>
                  <a:pt x="165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0"/>
          <p:cNvSpPr/>
          <p:nvPr/>
        </p:nvSpPr>
        <p:spPr>
          <a:xfrm>
            <a:off x="6588494" y="5719490"/>
            <a:ext cx="165735" cy="190500"/>
          </a:xfrm>
          <a:custGeom>
            <a:avLst/>
            <a:gdLst/>
            <a:ahLst/>
            <a:cxnLst/>
            <a:rect l="l" t="t" r="r" b="b"/>
            <a:pathLst>
              <a:path w="165735" h="190500">
                <a:moveTo>
                  <a:pt x="38023" y="0"/>
                </a:moveTo>
                <a:lnTo>
                  <a:pt x="0" y="0"/>
                </a:lnTo>
                <a:lnTo>
                  <a:pt x="0" y="190093"/>
                </a:lnTo>
                <a:lnTo>
                  <a:pt x="38023" y="190093"/>
                </a:lnTo>
                <a:lnTo>
                  <a:pt x="84970" y="124650"/>
                </a:lnTo>
                <a:lnTo>
                  <a:pt x="38023" y="124650"/>
                </a:lnTo>
                <a:lnTo>
                  <a:pt x="38023" y="0"/>
                </a:lnTo>
                <a:close/>
              </a:path>
              <a:path w="165735" h="190500">
                <a:moveTo>
                  <a:pt x="165658" y="65176"/>
                </a:moveTo>
                <a:lnTo>
                  <a:pt x="127634" y="65176"/>
                </a:lnTo>
                <a:lnTo>
                  <a:pt x="127634" y="190093"/>
                </a:lnTo>
                <a:lnTo>
                  <a:pt x="165658" y="190093"/>
                </a:lnTo>
                <a:lnTo>
                  <a:pt x="165658" y="65176"/>
                </a:lnTo>
                <a:close/>
              </a:path>
              <a:path w="165735" h="190500">
                <a:moveTo>
                  <a:pt x="165658" y="0"/>
                </a:moveTo>
                <a:lnTo>
                  <a:pt x="127634" y="0"/>
                </a:lnTo>
                <a:lnTo>
                  <a:pt x="38023" y="124650"/>
                </a:lnTo>
                <a:lnTo>
                  <a:pt x="84970" y="124650"/>
                </a:lnTo>
                <a:lnTo>
                  <a:pt x="127634" y="65176"/>
                </a:lnTo>
                <a:lnTo>
                  <a:pt x="165658" y="65176"/>
                </a:lnTo>
                <a:lnTo>
                  <a:pt x="165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1"/>
          <p:cNvSpPr/>
          <p:nvPr/>
        </p:nvSpPr>
        <p:spPr>
          <a:xfrm>
            <a:off x="7095141" y="575751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069"/>
                </a:lnTo>
              </a:path>
            </a:pathLst>
          </a:custGeom>
          <a:ln w="39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2"/>
          <p:cNvSpPr/>
          <p:nvPr/>
        </p:nvSpPr>
        <p:spPr>
          <a:xfrm>
            <a:off x="7013670" y="5738418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4" y="0"/>
                </a:lnTo>
              </a:path>
            </a:pathLst>
          </a:custGeom>
          <a:ln w="394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3"/>
          <p:cNvSpPr/>
          <p:nvPr/>
        </p:nvSpPr>
        <p:spPr>
          <a:xfrm>
            <a:off x="7206460" y="58907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63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4"/>
          <p:cNvSpPr/>
          <p:nvPr/>
        </p:nvSpPr>
        <p:spPr>
          <a:xfrm>
            <a:off x="7206460" y="58336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023" y="1905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5"/>
          <p:cNvSpPr/>
          <p:nvPr/>
        </p:nvSpPr>
        <p:spPr>
          <a:xfrm>
            <a:off x="7206460" y="58145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63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6"/>
          <p:cNvSpPr/>
          <p:nvPr/>
        </p:nvSpPr>
        <p:spPr>
          <a:xfrm>
            <a:off x="7206460" y="57574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023" y="1905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7"/>
          <p:cNvSpPr/>
          <p:nvPr/>
        </p:nvSpPr>
        <p:spPr>
          <a:xfrm>
            <a:off x="7377531" y="5719483"/>
            <a:ext cx="135255" cy="190500"/>
          </a:xfrm>
          <a:custGeom>
            <a:avLst/>
            <a:gdLst/>
            <a:ahLst/>
            <a:cxnLst/>
            <a:rect l="l" t="t" r="r" b="b"/>
            <a:pathLst>
              <a:path w="135254" h="190500">
                <a:moveTo>
                  <a:pt x="74676" y="0"/>
                </a:moveTo>
                <a:lnTo>
                  <a:pt x="0" y="0"/>
                </a:lnTo>
                <a:lnTo>
                  <a:pt x="0" y="190106"/>
                </a:lnTo>
                <a:lnTo>
                  <a:pt x="38011" y="190106"/>
                </a:lnTo>
                <a:lnTo>
                  <a:pt x="38011" y="122212"/>
                </a:lnTo>
                <a:lnTo>
                  <a:pt x="81774" y="121797"/>
                </a:lnTo>
                <a:lnTo>
                  <a:pt x="123835" y="94472"/>
                </a:lnTo>
                <a:lnTo>
                  <a:pt x="128703" y="84188"/>
                </a:lnTo>
                <a:lnTo>
                  <a:pt x="38011" y="84188"/>
                </a:lnTo>
                <a:lnTo>
                  <a:pt x="38011" y="38023"/>
                </a:lnTo>
                <a:lnTo>
                  <a:pt x="131022" y="38023"/>
                </a:lnTo>
                <a:lnTo>
                  <a:pt x="130388" y="36032"/>
                </a:lnTo>
                <a:lnTo>
                  <a:pt x="123287" y="24137"/>
                </a:lnTo>
                <a:lnTo>
                  <a:pt x="113762" y="14182"/>
                </a:lnTo>
                <a:lnTo>
                  <a:pt x="102217" y="6572"/>
                </a:lnTo>
                <a:lnTo>
                  <a:pt x="89053" y="1710"/>
                </a:lnTo>
                <a:lnTo>
                  <a:pt x="74676" y="0"/>
                </a:lnTo>
                <a:close/>
              </a:path>
              <a:path w="135254" h="190500">
                <a:moveTo>
                  <a:pt x="131022" y="38023"/>
                </a:moveTo>
                <a:lnTo>
                  <a:pt x="38011" y="38023"/>
                </a:lnTo>
                <a:lnTo>
                  <a:pt x="76151" y="38070"/>
                </a:lnTo>
                <a:lnTo>
                  <a:pt x="87054" y="42025"/>
                </a:lnTo>
                <a:lnTo>
                  <a:pt x="94391" y="52376"/>
                </a:lnTo>
                <a:lnTo>
                  <a:pt x="96322" y="69162"/>
                </a:lnTo>
                <a:lnTo>
                  <a:pt x="87998" y="79969"/>
                </a:lnTo>
                <a:lnTo>
                  <a:pt x="74676" y="84188"/>
                </a:lnTo>
                <a:lnTo>
                  <a:pt x="128703" y="84188"/>
                </a:lnTo>
                <a:lnTo>
                  <a:pt x="129937" y="81581"/>
                </a:lnTo>
                <a:lnTo>
                  <a:pt x="133650" y="66533"/>
                </a:lnTo>
                <a:lnTo>
                  <a:pt x="134662" y="49463"/>
                </a:lnTo>
                <a:lnTo>
                  <a:pt x="131022" y="3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8"/>
          <p:cNvSpPr/>
          <p:nvPr/>
        </p:nvSpPr>
        <p:spPr>
          <a:xfrm>
            <a:off x="7537777" y="5714202"/>
            <a:ext cx="171450" cy="201295"/>
          </a:xfrm>
          <a:custGeom>
            <a:avLst/>
            <a:gdLst/>
            <a:ahLst/>
            <a:cxnLst/>
            <a:rect l="l" t="t" r="r" b="b"/>
            <a:pathLst>
              <a:path w="171450" h="201295">
                <a:moveTo>
                  <a:pt x="94994" y="0"/>
                </a:moveTo>
                <a:lnTo>
                  <a:pt x="54759" y="10935"/>
                </a:lnTo>
                <a:lnTo>
                  <a:pt x="23139" y="36785"/>
                </a:lnTo>
                <a:lnTo>
                  <a:pt x="3969" y="74078"/>
                </a:lnTo>
                <a:lnTo>
                  <a:pt x="0" y="103585"/>
                </a:lnTo>
                <a:lnTo>
                  <a:pt x="1503" y="117998"/>
                </a:lnTo>
                <a:lnTo>
                  <a:pt x="17261" y="156618"/>
                </a:lnTo>
                <a:lnTo>
                  <a:pt x="46837" y="185204"/>
                </a:lnTo>
                <a:lnTo>
                  <a:pt x="86306" y="199768"/>
                </a:lnTo>
                <a:lnTo>
                  <a:pt x="100982" y="200817"/>
                </a:lnTo>
                <a:lnTo>
                  <a:pt x="114477" y="199849"/>
                </a:lnTo>
                <a:lnTo>
                  <a:pt x="151148" y="187089"/>
                </a:lnTo>
                <a:lnTo>
                  <a:pt x="171309" y="171482"/>
                </a:lnTo>
                <a:lnTo>
                  <a:pt x="157021" y="162795"/>
                </a:lnTo>
                <a:lnTo>
                  <a:pt x="100430" y="162795"/>
                </a:lnTo>
                <a:lnTo>
                  <a:pt x="94502" y="162516"/>
                </a:lnTo>
                <a:lnTo>
                  <a:pt x="58987" y="146245"/>
                </a:lnTo>
                <a:lnTo>
                  <a:pt x="39758" y="108766"/>
                </a:lnTo>
                <a:lnTo>
                  <a:pt x="38464" y="92490"/>
                </a:lnTo>
                <a:lnTo>
                  <a:pt x="41530" y="79777"/>
                </a:lnTo>
                <a:lnTo>
                  <a:pt x="66130" y="49862"/>
                </a:lnTo>
                <a:lnTo>
                  <a:pt x="110576" y="38715"/>
                </a:lnTo>
                <a:lnTo>
                  <a:pt x="157667" y="38715"/>
                </a:lnTo>
                <a:lnTo>
                  <a:pt x="167405" y="25754"/>
                </a:lnTo>
                <a:lnTo>
                  <a:pt x="123509" y="3055"/>
                </a:lnTo>
                <a:lnTo>
                  <a:pt x="109824" y="747"/>
                </a:lnTo>
                <a:lnTo>
                  <a:pt x="94994" y="0"/>
                </a:lnTo>
                <a:close/>
              </a:path>
              <a:path w="171450" h="201295">
                <a:moveTo>
                  <a:pt x="137224" y="150758"/>
                </a:moveTo>
                <a:lnTo>
                  <a:pt x="126156" y="157219"/>
                </a:lnTo>
                <a:lnTo>
                  <a:pt x="113769" y="161344"/>
                </a:lnTo>
                <a:lnTo>
                  <a:pt x="100430" y="162795"/>
                </a:lnTo>
                <a:lnTo>
                  <a:pt x="157021" y="162795"/>
                </a:lnTo>
                <a:lnTo>
                  <a:pt x="137224" y="150758"/>
                </a:lnTo>
                <a:close/>
              </a:path>
              <a:path w="171450" h="201295">
                <a:moveTo>
                  <a:pt x="157667" y="38715"/>
                </a:moveTo>
                <a:lnTo>
                  <a:pt x="110576" y="38715"/>
                </a:lnTo>
                <a:lnTo>
                  <a:pt x="123205" y="42232"/>
                </a:lnTo>
                <a:lnTo>
                  <a:pt x="134610" y="48211"/>
                </a:lnTo>
                <a:lnTo>
                  <a:pt x="144423" y="56344"/>
                </a:lnTo>
                <a:lnTo>
                  <a:pt x="157667" y="38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9"/>
          <p:cNvSpPr/>
          <p:nvPr/>
        </p:nvSpPr>
        <p:spPr>
          <a:xfrm>
            <a:off x="7812251" y="575751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069"/>
                </a:lnTo>
              </a:path>
            </a:pathLst>
          </a:custGeom>
          <a:ln w="39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0"/>
          <p:cNvSpPr/>
          <p:nvPr/>
        </p:nvSpPr>
        <p:spPr>
          <a:xfrm>
            <a:off x="7730781" y="5738498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41" y="0"/>
                </a:lnTo>
              </a:path>
            </a:pathLst>
          </a:custGeom>
          <a:ln w="39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1"/>
          <p:cNvSpPr/>
          <p:nvPr/>
        </p:nvSpPr>
        <p:spPr>
          <a:xfrm>
            <a:off x="7923569" y="5719488"/>
            <a:ext cx="133350" cy="190500"/>
          </a:xfrm>
          <a:custGeom>
            <a:avLst/>
            <a:gdLst/>
            <a:ahLst/>
            <a:cxnLst/>
            <a:rect l="l" t="t" r="r" b="b"/>
            <a:pathLst>
              <a:path w="133350" h="190500">
                <a:moveTo>
                  <a:pt x="84455" y="0"/>
                </a:moveTo>
                <a:lnTo>
                  <a:pt x="0" y="0"/>
                </a:lnTo>
                <a:lnTo>
                  <a:pt x="0" y="190093"/>
                </a:lnTo>
                <a:lnTo>
                  <a:pt x="94016" y="188990"/>
                </a:lnTo>
                <a:lnTo>
                  <a:pt x="125668" y="165443"/>
                </a:lnTo>
                <a:lnTo>
                  <a:pt x="131004" y="152082"/>
                </a:lnTo>
                <a:lnTo>
                  <a:pt x="38023" y="152082"/>
                </a:lnTo>
                <a:lnTo>
                  <a:pt x="38023" y="111340"/>
                </a:lnTo>
                <a:lnTo>
                  <a:pt x="123070" y="111340"/>
                </a:lnTo>
                <a:lnTo>
                  <a:pt x="122548" y="110429"/>
                </a:lnTo>
                <a:lnTo>
                  <a:pt x="112737" y="100758"/>
                </a:lnTo>
                <a:lnTo>
                  <a:pt x="100783" y="94206"/>
                </a:lnTo>
                <a:lnTo>
                  <a:pt x="87406" y="91437"/>
                </a:lnTo>
                <a:lnTo>
                  <a:pt x="101032" y="88452"/>
                </a:lnTo>
                <a:lnTo>
                  <a:pt x="112826" y="81663"/>
                </a:lnTo>
                <a:lnTo>
                  <a:pt x="120554" y="73317"/>
                </a:lnTo>
                <a:lnTo>
                  <a:pt x="38023" y="73317"/>
                </a:lnTo>
                <a:lnTo>
                  <a:pt x="38023" y="38023"/>
                </a:lnTo>
                <a:lnTo>
                  <a:pt x="129108" y="38023"/>
                </a:lnTo>
                <a:lnTo>
                  <a:pt x="127591" y="30245"/>
                </a:lnTo>
                <a:lnTo>
                  <a:pt x="120919" y="18092"/>
                </a:lnTo>
                <a:lnTo>
                  <a:pt x="111025" y="8520"/>
                </a:lnTo>
                <a:lnTo>
                  <a:pt x="98631" y="2250"/>
                </a:lnTo>
                <a:lnTo>
                  <a:pt x="84455" y="0"/>
                </a:lnTo>
                <a:close/>
              </a:path>
              <a:path w="133350" h="190500">
                <a:moveTo>
                  <a:pt x="123070" y="111340"/>
                </a:moveTo>
                <a:lnTo>
                  <a:pt x="38023" y="111340"/>
                </a:lnTo>
                <a:lnTo>
                  <a:pt x="81174" y="112456"/>
                </a:lnTo>
                <a:lnTo>
                  <a:pt x="91034" y="120609"/>
                </a:lnTo>
                <a:lnTo>
                  <a:pt x="94672" y="135560"/>
                </a:lnTo>
                <a:lnTo>
                  <a:pt x="87673" y="147320"/>
                </a:lnTo>
                <a:lnTo>
                  <a:pt x="74688" y="152082"/>
                </a:lnTo>
                <a:lnTo>
                  <a:pt x="131004" y="152082"/>
                </a:lnTo>
                <a:lnTo>
                  <a:pt x="132866" y="136471"/>
                </a:lnTo>
                <a:lnTo>
                  <a:pt x="129498" y="122555"/>
                </a:lnTo>
                <a:lnTo>
                  <a:pt x="123070" y="111340"/>
                </a:lnTo>
                <a:close/>
              </a:path>
              <a:path w="133350" h="190500">
                <a:moveTo>
                  <a:pt x="129108" y="38023"/>
                </a:moveTo>
                <a:lnTo>
                  <a:pt x="84455" y="38023"/>
                </a:lnTo>
                <a:lnTo>
                  <a:pt x="92329" y="45897"/>
                </a:lnTo>
                <a:lnTo>
                  <a:pt x="92329" y="65443"/>
                </a:lnTo>
                <a:lnTo>
                  <a:pt x="84455" y="73317"/>
                </a:lnTo>
                <a:lnTo>
                  <a:pt x="120554" y="73317"/>
                </a:lnTo>
                <a:lnTo>
                  <a:pt x="122099" y="71648"/>
                </a:lnTo>
                <a:lnTo>
                  <a:pt x="128161" y="58987"/>
                </a:lnTo>
                <a:lnTo>
                  <a:pt x="130323" y="44259"/>
                </a:lnTo>
                <a:lnTo>
                  <a:pt x="129108" y="3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42"/>
          <p:cNvSpPr/>
          <p:nvPr/>
        </p:nvSpPr>
        <p:spPr>
          <a:xfrm>
            <a:off x="5750131" y="5720200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188671" y="0"/>
                </a:moveTo>
                <a:lnTo>
                  <a:pt x="0" y="188671"/>
                </a:lnTo>
                <a:lnTo>
                  <a:pt x="188671" y="188671"/>
                </a:lnTo>
                <a:lnTo>
                  <a:pt x="188671" y="0"/>
                </a:lnTo>
                <a:close/>
              </a:path>
            </a:pathLst>
          </a:custGeom>
          <a:solidFill>
            <a:srgbClr val="EF1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43"/>
          <p:cNvSpPr/>
          <p:nvPr/>
        </p:nvSpPr>
        <p:spPr>
          <a:xfrm>
            <a:off x="5936799" y="5720200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188658" y="0"/>
                </a:moveTo>
                <a:lnTo>
                  <a:pt x="0" y="188671"/>
                </a:lnTo>
                <a:lnTo>
                  <a:pt x="188658" y="188671"/>
                </a:lnTo>
                <a:lnTo>
                  <a:pt x="188658" y="0"/>
                </a:lnTo>
                <a:close/>
              </a:path>
            </a:pathLst>
          </a:custGeom>
          <a:solidFill>
            <a:srgbClr val="EF1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4"/>
          <p:cNvSpPr/>
          <p:nvPr/>
        </p:nvSpPr>
        <p:spPr>
          <a:xfrm>
            <a:off x="4470776" y="5714309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93288" y="0"/>
                </a:moveTo>
                <a:lnTo>
                  <a:pt x="53644" y="11408"/>
                </a:lnTo>
                <a:lnTo>
                  <a:pt x="22599" y="37569"/>
                </a:lnTo>
                <a:lnTo>
                  <a:pt x="3847" y="75363"/>
                </a:lnTo>
                <a:lnTo>
                  <a:pt x="0" y="105480"/>
                </a:lnTo>
                <a:lnTo>
                  <a:pt x="1741" y="119669"/>
                </a:lnTo>
                <a:lnTo>
                  <a:pt x="17956" y="157581"/>
                </a:lnTo>
                <a:lnTo>
                  <a:pt x="47934" y="185543"/>
                </a:lnTo>
                <a:lnTo>
                  <a:pt x="88178" y="199739"/>
                </a:lnTo>
                <a:lnTo>
                  <a:pt x="103269" y="200752"/>
                </a:lnTo>
                <a:lnTo>
                  <a:pt x="117757" y="199300"/>
                </a:lnTo>
                <a:lnTo>
                  <a:pt x="156554" y="183659"/>
                </a:lnTo>
                <a:lnTo>
                  <a:pt x="185252" y="154191"/>
                </a:lnTo>
                <a:lnTo>
                  <a:pt x="199867" y="114877"/>
                </a:lnTo>
                <a:lnTo>
                  <a:pt x="200921" y="100272"/>
                </a:lnTo>
                <a:lnTo>
                  <a:pt x="200552" y="91618"/>
                </a:lnTo>
                <a:lnTo>
                  <a:pt x="188691" y="52579"/>
                </a:lnTo>
                <a:lnTo>
                  <a:pt x="162210" y="22082"/>
                </a:lnTo>
                <a:lnTo>
                  <a:pt x="123944" y="3722"/>
                </a:lnTo>
                <a:lnTo>
                  <a:pt x="93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5"/>
          <p:cNvSpPr/>
          <p:nvPr/>
        </p:nvSpPr>
        <p:spPr>
          <a:xfrm>
            <a:off x="6784982" y="5714061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201053" y="0"/>
                </a:moveTo>
                <a:lnTo>
                  <a:pt x="100520" y="0"/>
                </a:lnTo>
                <a:lnTo>
                  <a:pt x="85918" y="1052"/>
                </a:lnTo>
                <a:lnTo>
                  <a:pt x="46607" y="15665"/>
                </a:lnTo>
                <a:lnTo>
                  <a:pt x="17136" y="44361"/>
                </a:lnTo>
                <a:lnTo>
                  <a:pt x="1493" y="83160"/>
                </a:lnTo>
                <a:lnTo>
                  <a:pt x="0" y="100520"/>
                </a:lnTo>
                <a:lnTo>
                  <a:pt x="1053" y="115125"/>
                </a:lnTo>
                <a:lnTo>
                  <a:pt x="15668" y="154439"/>
                </a:lnTo>
                <a:lnTo>
                  <a:pt x="44366" y="183907"/>
                </a:lnTo>
                <a:lnTo>
                  <a:pt x="83163" y="199548"/>
                </a:lnTo>
                <a:lnTo>
                  <a:pt x="201053" y="201041"/>
                </a:lnTo>
                <a:lnTo>
                  <a:pt x="201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6"/>
          <p:cNvSpPr/>
          <p:nvPr/>
        </p:nvSpPr>
        <p:spPr>
          <a:xfrm>
            <a:off x="8081142" y="5714308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93287" y="0"/>
                </a:moveTo>
                <a:lnTo>
                  <a:pt x="53646" y="11405"/>
                </a:lnTo>
                <a:lnTo>
                  <a:pt x="22601" y="37566"/>
                </a:lnTo>
                <a:lnTo>
                  <a:pt x="3848" y="75361"/>
                </a:lnTo>
                <a:lnTo>
                  <a:pt x="0" y="105480"/>
                </a:lnTo>
                <a:lnTo>
                  <a:pt x="1741" y="119669"/>
                </a:lnTo>
                <a:lnTo>
                  <a:pt x="17955" y="157581"/>
                </a:lnTo>
                <a:lnTo>
                  <a:pt x="47933" y="185544"/>
                </a:lnTo>
                <a:lnTo>
                  <a:pt x="88176" y="199740"/>
                </a:lnTo>
                <a:lnTo>
                  <a:pt x="103268" y="200753"/>
                </a:lnTo>
                <a:lnTo>
                  <a:pt x="117757" y="199299"/>
                </a:lnTo>
                <a:lnTo>
                  <a:pt x="156556" y="183656"/>
                </a:lnTo>
                <a:lnTo>
                  <a:pt x="185254" y="154188"/>
                </a:lnTo>
                <a:lnTo>
                  <a:pt x="199868" y="114876"/>
                </a:lnTo>
                <a:lnTo>
                  <a:pt x="200921" y="100273"/>
                </a:lnTo>
                <a:lnTo>
                  <a:pt x="200552" y="91619"/>
                </a:lnTo>
                <a:lnTo>
                  <a:pt x="188691" y="52579"/>
                </a:lnTo>
                <a:lnTo>
                  <a:pt x="162210" y="22083"/>
                </a:lnTo>
                <a:lnTo>
                  <a:pt x="123944" y="3722"/>
                </a:lnTo>
                <a:lnTo>
                  <a:pt x="93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47"/>
          <p:cNvSpPr/>
          <p:nvPr/>
        </p:nvSpPr>
        <p:spPr>
          <a:xfrm>
            <a:off x="5122993" y="5720200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188671" y="0"/>
                </a:moveTo>
                <a:lnTo>
                  <a:pt x="103845" y="437"/>
                </a:lnTo>
                <a:lnTo>
                  <a:pt x="63068" y="11941"/>
                </a:lnTo>
                <a:lnTo>
                  <a:pt x="30099" y="36753"/>
                </a:lnTo>
                <a:lnTo>
                  <a:pt x="8041" y="71772"/>
                </a:lnTo>
                <a:lnTo>
                  <a:pt x="0" y="113893"/>
                </a:lnTo>
                <a:lnTo>
                  <a:pt x="0" y="188671"/>
                </a:lnTo>
                <a:lnTo>
                  <a:pt x="188671" y="188671"/>
                </a:lnTo>
                <a:lnTo>
                  <a:pt x="188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48"/>
          <p:cNvSpPr/>
          <p:nvPr/>
        </p:nvSpPr>
        <p:spPr>
          <a:xfrm>
            <a:off x="6399515" y="583354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9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49"/>
          <p:cNvSpPr/>
          <p:nvPr/>
        </p:nvSpPr>
        <p:spPr>
          <a:xfrm>
            <a:off x="6380503" y="5814495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658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50"/>
          <p:cNvSpPr/>
          <p:nvPr/>
        </p:nvSpPr>
        <p:spPr>
          <a:xfrm>
            <a:off x="6399515" y="571924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9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51"/>
          <p:cNvSpPr/>
          <p:nvPr/>
        </p:nvSpPr>
        <p:spPr>
          <a:xfrm>
            <a:off x="6527150" y="571948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093"/>
                </a:lnTo>
              </a:path>
            </a:pathLst>
          </a:custGeom>
          <a:ln w="39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08" y="272365"/>
            <a:ext cx="1552434" cy="136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80785" y="4518836"/>
            <a:ext cx="6052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Начальник отдела психологического сопровождения Министерства по </a:t>
            </a:r>
            <a:r>
              <a:rPr lang="ru-RU" sz="1600" spc="160" dirty="0">
                <a:solidFill>
                  <a:srgbClr val="FFFFFF"/>
                </a:solidFill>
                <a:latin typeface="Trebuchet MS"/>
                <a:cs typeface="Trebuchet MS"/>
              </a:rPr>
              <a:t>делам молодежи </a:t>
            </a:r>
            <a:r>
              <a:rPr lang="ru-RU" sz="1600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Республики Татарстан </a:t>
            </a:r>
          </a:p>
          <a:p>
            <a:pPr algn="r"/>
            <a:r>
              <a:rPr lang="ru-RU" sz="1600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В.В. Герасимова</a:t>
            </a:r>
            <a:endParaRPr lang="ru-RU" sz="1600" spc="16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164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42263" y="218325"/>
            <a:ext cx="4245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Кто?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Компетентный специалист, мотивированный на результат</a:t>
            </a:r>
          </a:p>
        </p:txBody>
      </p:sp>
      <p:graphicFrame>
        <p:nvGraphicFramePr>
          <p:cNvPr id="14" name="Group 2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717187"/>
              </p:ext>
            </p:extLst>
          </p:nvPr>
        </p:nvGraphicFramePr>
        <p:xfrm>
          <a:off x="599440" y="2306213"/>
          <a:ext cx="10972800" cy="350474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деятельность, направленная на  организацию и проведение профилактической антитеррористической деятельности гражданами в возрасте от 14 до 30 лет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Разрабатывать и реализовывать   систему мероприятий по профилактике и коррекции  социально деструктивного и 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дезадаптированного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поведения молодежи, выявленными факторами риска с использованием индивидуальных и групповых форм работы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методами диагностики по выявлению молодежи социального риска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антитеррористическую пропаганду среди молодежи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Создавать и поддерживать в учреждении психологические условия необходимые для  социальной, творческой и профессиональной самореализации молодежи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своевременной диагностики угроз террористического акта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44732" y="120210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Bahnschrift" panose="020B0502040204020203" pitchFamily="34" charset="0"/>
              </a:rPr>
              <a:t>Компетенции </a:t>
            </a:r>
            <a:r>
              <a:rPr lang="ru-RU" sz="1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специалистов по работе с молодежью</a:t>
            </a:r>
            <a:br>
              <a:rPr lang="ru-RU" sz="1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сфере </a:t>
            </a:r>
            <a:r>
              <a:rPr lang="ru-RU" sz="1800" b="1" dirty="0">
                <a:solidFill>
                  <a:srgbClr val="002060"/>
                </a:solidFill>
                <a:latin typeface="Bahnschrift" panose="020B0502040204020203" pitchFamily="34" charset="0"/>
              </a:rPr>
              <a:t>профилактики </a:t>
            </a:r>
            <a:r>
              <a:rPr lang="ru-RU" sz="1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терроризма</a:t>
            </a:r>
            <a:endParaRPr lang="ru-RU" sz="1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0011" y="219962"/>
            <a:ext cx="455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Подходы, программы, проекты, методические рекомендации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0948" y="1472645"/>
            <a:ext cx="880436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Центром ППП«Диалог» реализуется: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Программа «Калейдоскоп» </a:t>
            </a:r>
            <a:r>
              <a:rPr lang="ru-RU" sz="2000" dirty="0" smtClean="0">
                <a:solidFill>
                  <a:srgbClr val="002060"/>
                </a:solidFill>
              </a:rPr>
              <a:t>с несовершеннолетними, стоящими на различных видах профилактического учета проводятся дополнительные индивидуальные занятия, развивающие коммуникативные навыки, </a:t>
            </a:r>
            <a:r>
              <a:rPr lang="ru-RU" sz="2000" dirty="0" err="1" smtClean="0">
                <a:solidFill>
                  <a:srgbClr val="002060"/>
                </a:solidFill>
              </a:rPr>
              <a:t>стрессоустойчивость</a:t>
            </a:r>
            <a:r>
              <a:rPr lang="ru-RU" sz="2000" dirty="0" smtClean="0">
                <a:solidFill>
                  <a:srgbClr val="002060"/>
                </a:solidFill>
              </a:rPr>
              <a:t>. Формируется способность отслеживать и корректировать свое эмоциональное состояние. Об эффективности программы свидетельствуют факты отказа учащихся от участия в деструктивных движениях, вовлечения в волонтерскую работу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Программа «Молодежная мозаика»</a:t>
            </a:r>
            <a:r>
              <a:rPr lang="ru-RU" sz="2000" dirty="0" smtClean="0">
                <a:solidFill>
                  <a:srgbClr val="002060"/>
                </a:solidFill>
              </a:rPr>
              <a:t>. Цель – формирование социально позитивных навыков у молодежи в возрасте 18-30 лет.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Проект «Разноцветный мир», </a:t>
            </a:r>
            <a:r>
              <a:rPr lang="ru-RU" sz="2000" dirty="0" err="1" smtClean="0">
                <a:solidFill>
                  <a:srgbClr val="002060"/>
                </a:solidFill>
              </a:rPr>
              <a:t>направленн</a:t>
            </a:r>
            <a:r>
              <a:rPr lang="ru-RU" sz="2000" dirty="0" smtClean="0">
                <a:solidFill>
                  <a:srgbClr val="002060"/>
                </a:solidFill>
              </a:rPr>
              <a:t> на формирование толерантного поведения и профилактику экстремизма в </a:t>
            </a:r>
            <a:r>
              <a:rPr lang="ru-RU" sz="2000" dirty="0" err="1" smtClean="0">
                <a:solidFill>
                  <a:srgbClr val="002060"/>
                </a:solidFill>
              </a:rPr>
              <a:t>подростково-молодежной</a:t>
            </a:r>
            <a:r>
              <a:rPr lang="ru-RU" sz="2000" dirty="0" smtClean="0">
                <a:solidFill>
                  <a:srgbClr val="002060"/>
                </a:solidFill>
              </a:rPr>
              <a:t> среде. Целевая группа – учащиеся и студенческая молодежь. Проводятся интерактивные лекции «Профилактика вовлечения молодежи в радикальные группировки в сети «Интернет», «Профилактика экстремизма в студенческой среде» и занятия «Как правильно дружить», «Жизненные ценности»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3315" name="AutoShape 3" descr="Картинки по запросу &quot;Эмблема Набережных Челн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7" name="AutoShape 5" descr="Картинки по запросу &quot;Эмблема Набережных Челн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 descr="Картинки по запросу &quot;Эмблема Набережных Челнов&quot;"/>
          <p:cNvPicPr>
            <a:picLocks noChangeAspect="1" noChangeArrowheads="1"/>
          </p:cNvPicPr>
          <p:nvPr/>
        </p:nvPicPr>
        <p:blipFill>
          <a:blip r:embed="rId6" cstate="print"/>
          <a:srcRect l="22746" t="7530" r="22172" b="4777"/>
          <a:stretch>
            <a:fillRect/>
          </a:stretch>
        </p:blipFill>
        <p:spPr bwMode="auto">
          <a:xfrm>
            <a:off x="286894" y="2547257"/>
            <a:ext cx="2286489" cy="2730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9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6137" y="350590"/>
            <a:ext cx="455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Подходы, программы, проекты, методические рекомендации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9458" name="AutoShape 2" descr="Картинки по запросу &quot;Герб Чистопо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&quot;Герб Чистопо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Картинки по запросу &quot;Герб Чистополя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697" y="2241122"/>
            <a:ext cx="2499360" cy="2892579"/>
          </a:xfrm>
          <a:prstGeom prst="rect">
            <a:avLst/>
          </a:prstGeom>
          <a:noFill/>
        </p:spPr>
      </p:pic>
      <p:sp>
        <p:nvSpPr>
          <p:cNvPr id="19464" name="AutoShape 8" descr="Картинки по запросу &quot;Герб Чистопо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34640" y="1426096"/>
            <a:ext cx="87913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solidFill>
                  <a:srgbClr val="002060"/>
                </a:solidFill>
              </a:rPr>
              <a:t>Проект «Пилот» </a:t>
            </a:r>
            <a:r>
              <a:rPr lang="ru-RU" sz="2000" dirty="0" smtClean="0">
                <a:solidFill>
                  <a:srgbClr val="002060"/>
                </a:solidFill>
              </a:rPr>
              <a:t>направлен на социализацию подростков «группы особого внимания», родители которых осуждены по экстремистским статьям. В основу проекта легли программы «Семь цветов радуги» (для детей и подростков), «Вектор психологии» (для педагогов). В ходе реализации цикла происходит выравнивание социальных статусов школьников, развитие дружеских отношений, разрешение конфликтных ситуаций. Для педагогов проведено обучение методам профилактики экстремизма и других социально негативных явлений, решению конфликтных ситуаций, снятию эмоционального напряжения, психологических барьеров при работе с родителями и педагогически запущенными детьми.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solidFill>
                  <a:srgbClr val="002060"/>
                </a:solidFill>
              </a:rPr>
              <a:t>Проект «Экипаж» </a:t>
            </a:r>
            <a:r>
              <a:rPr lang="ru-RU" sz="2000" dirty="0" smtClean="0">
                <a:solidFill>
                  <a:srgbClr val="002060"/>
                </a:solidFill>
              </a:rPr>
              <a:t>направлен на предупреждение экстремистских проявлений, суицидального поведения и других негативных явлений среди подростков сельских поселений. Проведены занятия, родительские собрания, кинолектории, консультации и другие формы работы, направленные на оказание психолого-педагогической помощи сельским школьникам, их педагогам и родителям.   </a:t>
            </a:r>
          </a:p>
        </p:txBody>
      </p:sp>
    </p:spTree>
    <p:extLst>
      <p:ext uri="{BB962C8B-B14F-4D97-AF65-F5344CB8AC3E}">
        <p14:creationId xmlns:p14="http://schemas.microsoft.com/office/powerpoint/2010/main" val="18388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0274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Проект «Код верного решения»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9143" y="309666"/>
            <a:ext cx="76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Проект «Код верного решения»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5944" y="1136468"/>
          <a:ext cx="11821886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46">
                  <a:extLst>
                    <a:ext uri="{9D8B030D-6E8A-4147-A177-3AD203B41FA5}">
                      <a16:colId xmlns:a16="http://schemas.microsoft.com/office/drawing/2014/main" val="1995819457"/>
                    </a:ext>
                  </a:extLst>
                </a:gridCol>
                <a:gridCol w="9726040">
                  <a:extLst>
                    <a:ext uri="{9D8B030D-6E8A-4147-A177-3AD203B41FA5}">
                      <a16:colId xmlns:a16="http://schemas.microsoft.com/office/drawing/2014/main" val="105040506"/>
                    </a:ext>
                  </a:extLst>
                </a:gridCol>
              </a:tblGrid>
              <a:tr h="23833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Цель проекта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механизмов психологической самозащиты от деструктивных воздействий и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(потенциальных способностей) к продуктивной жизнедеятельности в светском социуме у несовершеннолетних в возрасте от 7 до 16 лет, из семей категории особого внимания, обучающихся в общеобразовательных организациях г. Казани посредством оказания эффективной адресной психологической помощи в формате межведомственного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84" marR="3378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47999"/>
                  </a:ext>
                </a:extLst>
              </a:tr>
              <a:tr h="29341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Задачи проекта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проектирование </a:t>
                      </a:r>
                      <a:r>
                        <a:rPr lang="ru-RU" sz="1600" dirty="0">
                          <a:effectLst/>
                        </a:rPr>
                        <a:t>эффективных межведомственных моделей психологического сопровождения несовершеннолетних, в возрасте от 7 до 16 лет, из семей категории особого внимания, обучающихся в общеобразовательных организациях г. Казани в индивидуальной и групповой формах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4572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dirty="0">
                        <a:effectLst/>
                      </a:endParaRPr>
                    </a:p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оказание </a:t>
                      </a:r>
                      <a:r>
                        <a:rPr lang="ru-RU" sz="1600" dirty="0">
                          <a:effectLst/>
                        </a:rPr>
                        <a:t>адресной психологической помощи 22 - м несовершеннолетним, в возрасте от 7 до 16 лет, из семей категории особого внимания, обучающихся в общеобразовательных организациях г. Казани в рамках  разработанных межведомственных моделей </a:t>
                      </a:r>
                      <a:r>
                        <a:rPr lang="ru-RU" sz="1600" dirty="0" smtClean="0">
                          <a:effectLst/>
                        </a:rPr>
                        <a:t>сопровождения;</a:t>
                      </a:r>
                    </a:p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подготовка </a:t>
                      </a:r>
                      <a:r>
                        <a:rPr lang="ru-RU" sz="1600" dirty="0">
                          <a:effectLst/>
                        </a:rPr>
                        <a:t>аналитического отчета по реализации проекта, отражающего оценку его </a:t>
                      </a:r>
                      <a:r>
                        <a:rPr lang="ru-RU" sz="1600" dirty="0" smtClean="0">
                          <a:effectLst/>
                        </a:rPr>
                        <a:t>     эффективности</a:t>
                      </a:r>
                      <a:r>
                        <a:rPr lang="ru-RU" sz="1600" dirty="0">
                          <a:effectLst/>
                        </a:rPr>
                        <a:t>, содержащего предложения для всех его участников по совершенствованию работы в данной сфере профессиональной психологической деятельности.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58939"/>
                  </a:ext>
                </a:extLst>
              </a:tr>
            </a:tbl>
          </a:graphicData>
        </a:graphic>
      </p:graphicFrame>
      <p:pic>
        <p:nvPicPr>
          <p:cNvPr id="8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481734" y="182880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6572" y="1319349"/>
            <a:ext cx="11495314" cy="4766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spc="140" dirty="0" smtClean="0">
                <a:solidFill>
                  <a:srgbClr val="138999"/>
                </a:solidFill>
                <a:latin typeface="Trebuchet MS"/>
                <a:cs typeface="Trebuchet MS"/>
              </a:rPr>
              <a:t>Согласованная работа по развитию актуальной практики восстановительной медиации и профилактики конфликтных ситуаций в </a:t>
            </a:r>
            <a:r>
              <a:rPr lang="ru-RU" sz="2000" b="1" spc="140" dirty="0" err="1" smtClean="0">
                <a:solidFill>
                  <a:srgbClr val="138999"/>
                </a:solidFill>
                <a:latin typeface="Trebuchet MS"/>
                <a:cs typeface="Trebuchet MS"/>
              </a:rPr>
              <a:t>подростково-молодежной</a:t>
            </a:r>
            <a:r>
              <a:rPr lang="ru-RU" sz="2000" b="1" spc="140" dirty="0" smtClean="0">
                <a:solidFill>
                  <a:srgbClr val="138999"/>
                </a:solidFill>
                <a:latin typeface="Trebuchet MS"/>
                <a:cs typeface="Trebuchet MS"/>
              </a:rPr>
              <a:t> среде Республики Татарстан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5760" y="2246811"/>
          <a:ext cx="4859384" cy="39166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59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917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Стратегическая сессия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по разработке республиканского проекта «Школьная служба примирения»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Супервизия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тренеров по восстановительной медиации и профилактике конфликтных ситуаций 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подростково-молодежной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среде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</a:rPr>
                        <a:t>(поручение РКДН и ЗП)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Семинар для руководителей общеобразовательных организаций РТ совместно с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МОиН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</a:rPr>
                        <a:t>(поручение РКДН и ЗП)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b="6940"/>
          <a:stretch/>
        </p:blipFill>
        <p:spPr>
          <a:xfrm>
            <a:off x="5297739" y="2207623"/>
            <a:ext cx="6735718" cy="391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782181" y="187359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7943" y="206899"/>
            <a:ext cx="455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Подходы, программы, проекты, методические рекомендации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8878" y="152740"/>
            <a:ext cx="1822862" cy="932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5"/>
          <a:stretch/>
        </p:blipFill>
        <p:spPr>
          <a:xfrm rot="5400000">
            <a:off x="-397101" y="1791618"/>
            <a:ext cx="5308947" cy="39877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344430">
            <a:off x="594372" y="4408449"/>
            <a:ext cx="3699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Рекомендовано протоколом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от 12.12.2019 № 1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ЭКС при АНК в РТ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2766" r="14000" b="42139"/>
          <a:stretch/>
        </p:blipFill>
        <p:spPr>
          <a:xfrm>
            <a:off x="4362995" y="1240970"/>
            <a:ext cx="3827418" cy="5172891"/>
          </a:xfrm>
          <a:prstGeom prst="rect">
            <a:avLst/>
          </a:prstGeom>
        </p:spPr>
      </p:pic>
      <p:pic>
        <p:nvPicPr>
          <p:cNvPr id="14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24697" y="193836"/>
            <a:ext cx="455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Подходы, программы, проекты, методические рекомендации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9" b="31865"/>
          <a:stretch/>
        </p:blipFill>
        <p:spPr>
          <a:xfrm>
            <a:off x="8232854" y="1326366"/>
            <a:ext cx="3702425" cy="508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62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137" y="350590"/>
            <a:ext cx="455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Подходы, программы, проекты, методические рекомендации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3215" y="4607962"/>
            <a:ext cx="3746808" cy="1181819"/>
          </a:xfrm>
          <a:prstGeom prst="roundRect">
            <a:avLst/>
          </a:prstGeom>
          <a:solidFill>
            <a:srgbClr val="1FBB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pc="160" dirty="0">
                <a:solidFill>
                  <a:srgbClr val="FFFFFF"/>
                </a:solidFill>
                <a:latin typeface="Trebuchet MS"/>
                <a:cs typeface="Trebuchet MS"/>
              </a:rPr>
              <a:t>Выделенные средства:</a:t>
            </a:r>
          </a:p>
          <a:p>
            <a:pPr marL="12700" algn="ctr">
              <a:lnSpc>
                <a:spcPct val="100000"/>
              </a:lnSpc>
            </a:pPr>
            <a:r>
              <a:rPr lang="ru-RU" spc="160" dirty="0">
                <a:solidFill>
                  <a:srgbClr val="FFFFFF"/>
                </a:solidFill>
                <a:latin typeface="Trebuchet MS"/>
                <a:cs typeface="Trebuchet MS"/>
              </a:rPr>
              <a:t>4 100,00 тыс. </a:t>
            </a:r>
            <a:r>
              <a:rPr lang="ru-RU" spc="160" dirty="0" smtClean="0">
                <a:solidFill>
                  <a:srgbClr val="FFFFFF"/>
                </a:solidFill>
                <a:latin typeface="Trebuchet MS"/>
                <a:cs typeface="Trebuchet MS"/>
              </a:rPr>
              <a:t>рублей</a:t>
            </a:r>
            <a:endParaRPr lang="ru-RU" spc="16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048" y="1479790"/>
            <a:ext cx="4867655" cy="281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06885066"/>
              </p:ext>
            </p:extLst>
          </p:nvPr>
        </p:nvGraphicFramePr>
        <p:xfrm>
          <a:off x="5478011" y="1479790"/>
          <a:ext cx="6308521" cy="453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137" y="350590"/>
            <a:ext cx="455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Подходы, программы, проекты, методические рекомендации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128" y="1742769"/>
            <a:ext cx="106348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  Методические рекомендации для сотрудников аппаратов антитеррористических комиссий, журналистов, представителей гражданского общества, бизнес-сообщества, волонтеров,  всех, ведущих работу в сфере информационного противоборства с экстремизмом и терроризмом, под общей редакцией В.В. Попова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  Методические рекомендации по вопросам связанным с </a:t>
            </a:r>
            <a:r>
              <a:rPr lang="ru-RU" sz="2000" b="1" dirty="0" err="1" smtClean="0">
                <a:solidFill>
                  <a:srgbClr val="002060"/>
                </a:solidFill>
              </a:rPr>
              <a:t>ресоциализацией</a:t>
            </a:r>
            <a:r>
              <a:rPr lang="ru-RU" sz="2000" b="1" dirty="0" smtClean="0">
                <a:solidFill>
                  <a:srgbClr val="002060"/>
                </a:solidFill>
              </a:rPr>
              <a:t> подростков, подвергшихся деструктивному психологическому воздействию сторонников религиозно-экстремистской и террористической идеологий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 Разъяснение основ российского законодательства в сфере межнациональных и межконфессиональных отношений: Методические материалы (рекомендации), авторов </a:t>
            </a:r>
            <a:r>
              <a:rPr lang="ru-RU" sz="2000" b="1" dirty="0" err="1" smtClean="0">
                <a:solidFill>
                  <a:srgbClr val="002060"/>
                </a:solidFill>
              </a:rPr>
              <a:t>Кадырметова</a:t>
            </a:r>
            <a:r>
              <a:rPr lang="ru-RU" sz="2000" b="1" dirty="0" smtClean="0">
                <a:solidFill>
                  <a:srgbClr val="002060"/>
                </a:solidFill>
              </a:rPr>
              <a:t> М.А. и Лабутина А.А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 Информационно-справочные материалы «Проблемы противодействия экстремизму в молодежной среде. Положительный опыт работы на данном направлении», подготовленные межведомственной комиссией по противодействию экстремизму в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5780797" y="226547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9452" y="1393834"/>
            <a:ext cx="112209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38999"/>
                </a:solidFill>
              </a:rPr>
              <a:t>Отраслевые методические рекомендации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138999"/>
              </a:solidFill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</a:rPr>
              <a:t>Активизировать работу представителя сферы ГМП в МРГ с указанной категорией лиц в возрасте от 14 до 30 лет.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</a:rPr>
              <a:t>Организовать работу по привлечению детей и молодежи из категории особого внимания к посещению и занятиям в молодежных центрах и подростковых клубах (при наличии таковых в муниципалитете).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</a:rPr>
              <a:t>При необходимости организовать взаимодействие и направлять детей и молодежь данной категории лиц на консультации в психолого-педагогические центры помощи детям и молодежи (при наличии таковых  в муниципалитете).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</a:rPr>
              <a:t> В районах, где отсутствуют психолого-педагогические центры помощи детям и молодежи, указанную работу организовать силами Ресурсного центра координации деятельности психологических служб в Республике Татарстан «Ориентир» ГБУ «Республиканский центр молодежных, инновационных и профилактических программ». </a:t>
            </a:r>
          </a:p>
        </p:txBody>
      </p:sp>
    </p:spTree>
    <p:extLst>
      <p:ext uri="{BB962C8B-B14F-4D97-AF65-F5344CB8AC3E}">
        <p14:creationId xmlns:p14="http://schemas.microsoft.com/office/powerpoint/2010/main" val="12794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5780797" y="226547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5228" y="1291253"/>
            <a:ext cx="1122099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38999"/>
                </a:solidFill>
              </a:rPr>
              <a:t>Что нужно для их успешной реализации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138999"/>
              </a:solidFill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1389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3064" y="2056855"/>
            <a:ext cx="107966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Организовать курсы для специалистов, участвующих в работе с лицами особого внимания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</a:rPr>
              <a:t>центры психологической помощи с соответствующим </a:t>
            </a:r>
            <a:r>
              <a:rPr lang="ru-RU" sz="2400" b="1" dirty="0" smtClean="0">
                <a:solidFill>
                  <a:srgbClr val="002060"/>
                </a:solidFill>
              </a:rPr>
              <a:t>штатом </a:t>
            </a:r>
            <a:r>
              <a:rPr lang="ru-RU" sz="2400" b="1" dirty="0">
                <a:solidFill>
                  <a:srgbClr val="002060"/>
                </a:solidFill>
              </a:rPr>
              <a:t>в каждом </a:t>
            </a:r>
            <a:r>
              <a:rPr lang="ru-RU" sz="2400" b="1" dirty="0" smtClean="0">
                <a:solidFill>
                  <a:srgbClr val="002060"/>
                </a:solidFill>
              </a:rPr>
              <a:t>МР РТ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Доведение методических рекомендаций и инструктивных наработок АТК в РТ до предприятий, общественных организаций, СМИ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Организация мобильного рассмотрения и реагирования на актуальные рабочие вопросы при работе с лицами особого внимания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137422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102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895289" y="1544639"/>
            <a:ext cx="842629" cy="9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7918" y="2519025"/>
            <a:ext cx="99439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На основе чего?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Законодательное </a:t>
            </a:r>
            <a:r>
              <a:rPr lang="ru-RU" sz="2400" b="1" dirty="0">
                <a:solidFill>
                  <a:srgbClr val="C00000"/>
                </a:solidFill>
              </a:rPr>
              <a:t>и нормативно-правовое обеспечение деятельности сферы молодежной политики по профилактике терроризма</a:t>
            </a:r>
          </a:p>
        </p:txBody>
      </p:sp>
      <p:pic>
        <p:nvPicPr>
          <p:cNvPr id="13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895289" y="2682364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887598" y="3837392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879909" y="503028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86482" y="1509487"/>
            <a:ext cx="8598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 кем?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Адресат профилактики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9545" y="4951923"/>
            <a:ext cx="9943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помощью чего?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Практический инструментарий: подходы, программы, проекты, методические рекомендации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81051" y="3941240"/>
            <a:ext cx="80728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Кто?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Компетентный специалист, мотивированный на результат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201297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64"/>
            <a:ext cx="2952823" cy="11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1637" y="2276873"/>
            <a:ext cx="6629375" cy="56938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12700" marR="5080" algn="ctr"/>
            <a:r>
              <a:rPr lang="ru-RU" sz="3100" spc="140" dirty="0" smtClean="0">
                <a:solidFill>
                  <a:srgbClr val="FF0000"/>
                </a:solidFill>
                <a:latin typeface="Trebuchet MS"/>
                <a:cs typeface="Trebuchet MS"/>
              </a:rPr>
              <a:t>БЛАГОДАРЮ ВАС ЗА ВНИМАНИЕ!</a:t>
            </a:r>
            <a:endParaRPr lang="ru-RU" sz="3100" spc="14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4" descr="ÐÐ°ÑÑÐ¸Ð½ÐºÐ¸ Ð¿Ð¾ Ð·Ð°Ð¿ÑÐ¾ÑÑ ÐºÐ°ÑÑÐ° ÐºÐ°Ð·Ð°Ð½Ð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25362"/>
          <a:stretch/>
        </p:blipFill>
        <p:spPr bwMode="auto">
          <a:xfrm>
            <a:off x="1199457" y="3140968"/>
            <a:ext cx="112599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16068" y="205618"/>
            <a:ext cx="182286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65"/>
          <p:cNvSpPr/>
          <p:nvPr/>
        </p:nvSpPr>
        <p:spPr>
          <a:xfrm>
            <a:off x="0" y="6116128"/>
            <a:ext cx="12192000" cy="66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186388"/>
            <a:ext cx="5669280" cy="5512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Лица, наиболее подверженных воздействию идеологии терроризма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это определенная категория людей, выделяющихся набором социально-психологических характеристик: неудовлетворенность, тревожность, внушаемость (</a:t>
            </a:r>
            <a:r>
              <a:rPr lang="ru-RU" sz="2000" b="1" dirty="0" err="1" smtClean="0">
                <a:solidFill>
                  <a:srgbClr val="002060"/>
                </a:solidFill>
              </a:rPr>
              <a:t>некритичность</a:t>
            </a:r>
            <a:r>
              <a:rPr lang="ru-RU" sz="2000" b="1" dirty="0" smtClean="0">
                <a:solidFill>
                  <a:srgbClr val="002060"/>
                </a:solidFill>
              </a:rPr>
              <a:t>), эгоцентризм, склонностью к авантюризму, инфантилизм, безответственность, с выраженной потребностью выразить свой протест против «несправедливого» отношения к ним путем отказа от сдерживающих духовных, моральных, культурных норм и правил быстрыми, грубыми силовыми средствами в форме групповой зависимости с себе подобными</a:t>
            </a:r>
          </a:p>
          <a:p>
            <a:pPr algn="just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7007324" y="1356206"/>
            <a:ext cx="4770120" cy="46468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Лица категории особого внимания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это категория людей, вовлеченных в экстремистскую и террористическую деятельность, с которыми организуется работа муниципальной МРГ, направленная на содействие в адаптации к социуму, снижения их уровня агрессии, актуализации патриотических чувств </a:t>
            </a:r>
            <a:endParaRPr lang="ru-RU" sz="2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5542430" y="159569"/>
            <a:ext cx="842629" cy="9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17765" y="408334"/>
            <a:ext cx="131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 кем?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30092" y="5029200"/>
            <a:ext cx="2076994" cy="1097280"/>
          </a:xfrm>
          <a:prstGeom prst="roundRect">
            <a:avLst>
              <a:gd name="adj" fmla="val 25000"/>
            </a:avLst>
          </a:prstGeom>
          <a:solidFill>
            <a:srgbClr val="1FBB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Возраст 14-30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bject 65"/>
          <p:cNvSpPr>
            <a:spLocks noChangeArrowheads="1"/>
          </p:cNvSpPr>
          <p:nvPr/>
        </p:nvSpPr>
        <p:spPr bwMode="auto">
          <a:xfrm>
            <a:off x="111760" y="6099176"/>
            <a:ext cx="12080240" cy="657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2621" y="1642745"/>
            <a:ext cx="8789127" cy="435133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200" b="1" dirty="0">
                <a:solidFill>
                  <a:srgbClr val="C00000"/>
                </a:solidFill>
              </a:rPr>
              <a:t>«Особое внимание»  </a:t>
            </a:r>
            <a:r>
              <a:rPr lang="ru-RU" sz="3200" dirty="0" smtClean="0">
                <a:solidFill>
                  <a:srgbClr val="002060"/>
                </a:solidFill>
              </a:rPr>
              <a:t>подразумевает такое отношение к указанной категории лиц, при котором исключается навязчивая, неуместная опека, но устанавливаются долгосрочные отношения, оказывается необходимая поддержка, направленная на формирование устойчивого понимания о возможности пути исправления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		</a:t>
            </a: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</a:rPr>
              <a:t>И.Ш.Галиев</a:t>
            </a:r>
            <a:r>
              <a:rPr lang="ru-RU" sz="2400" i="1" dirty="0" smtClean="0">
                <a:solidFill>
                  <a:srgbClr val="002060"/>
                </a:solidFill>
              </a:rPr>
              <a:t>, «Об организации на территории Республики Татарстан адресной профилактической работы с лицами, наиболее подверженными идеологии терроризма» Обзор НЦПТИ, выпуск 1(10), 2017 г</a:t>
            </a:r>
            <a:r>
              <a:rPr lang="ru-RU" sz="2400" dirty="0" smtClean="0">
                <a:solidFill>
                  <a:srgbClr val="002060"/>
                </a:solidFill>
              </a:rPr>
              <a:t>.)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2890" y="1750898"/>
            <a:ext cx="2786380" cy="4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137" y="350590"/>
            <a:ext cx="4558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 основе чего?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Законодательное </a:t>
            </a:r>
            <a:r>
              <a:rPr lang="ru-RU" sz="2000" b="1" dirty="0">
                <a:solidFill>
                  <a:srgbClr val="C00000"/>
                </a:solidFill>
              </a:rPr>
              <a:t>и нормативно-правовое обеспечение деятельности сферы молодежной политики по профилактике терроризма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765" y="1763486"/>
            <a:ext cx="5329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Федеральный закон от 06.03.2006 № 35-ФЗ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«О противодействии терроризму»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Комплексный план противодействия идеологии терроризма в Российской Федерации на 2019–2023 годы, утвержденный Президентом Российской Федерации 28.12.2018 № Пр-2665 (План мероприятий по реализации в 2019 -2023 году В Республике Татарстан Комплексного плана противодействия идеологии терроризма в Российской Федерации на 2019 – 2023 годы, утвержден протоколом заседания антитеррористической комиссии в Республике Татарстан от 11 ноября 2019 года № ПР-265).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Концепция противодействия терроризму в Российской Федерации, утвержденная Президентом Российской Федерации 05.10.2009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7109" y="2272937"/>
            <a:ext cx="57084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38999"/>
                </a:solidFill>
              </a:rPr>
              <a:t>Распоряжение Президента Республики Татарстан от 07.03.2016 №РП-170 «О межведомственной рабочей группе по вопросам профилактики экстремизма и терроризма в Республике Татарстан»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38999"/>
                </a:solidFill>
              </a:rPr>
              <a:t>Подпрограмма «Профилактика терроризма и экстремизма в Республике Татарстан на 2014 – 2020 годы», утвержденная Постановлением Кабинета Министров Республики Татарстан от 29.12.2016 № 1047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38999"/>
                </a:solidFill>
              </a:rPr>
              <a:t>Концепция формирования и развития системы психологической помощи населению в Республике Татарстан на 2019 – 2022 годы, утверждённая Постановлением Кабинета Министров Республики Татарстан от 04.03.2019 № 149</a:t>
            </a:r>
            <a:endParaRPr lang="ru-RU" b="1" dirty="0">
              <a:solidFill>
                <a:srgbClr val="138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137" y="350590"/>
            <a:ext cx="4558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 основе чего?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Законодательное </a:t>
            </a:r>
            <a:r>
              <a:rPr lang="ru-RU" sz="2000" b="1" dirty="0">
                <a:solidFill>
                  <a:srgbClr val="C00000"/>
                </a:solidFill>
              </a:rPr>
              <a:t>и нормативно-правовое обеспечение деятельности сферы молодежной политики по профилактике терроризма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39" y="2299062"/>
            <a:ext cx="11279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  Закон о молодежи и государственной молодежной политики Республики Татарстан </a:t>
            </a:r>
            <a:r>
              <a:rPr lang="ru-RU" sz="2400" b="1" dirty="0">
                <a:solidFill>
                  <a:srgbClr val="138999"/>
                </a:solidFill>
              </a:rPr>
              <a:t>от 19 октября 1993 года N 1983-XII (с изменениями на: 30.06.2018)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Типовые положения о деятельности учреждений сферы ГМП в РТ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Федеральный закон «О персональных данных» от 27.07.2006 № 152-ФЗ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Профессиональные стандарты по должностям ГМП и должностные инструкции по работе с молодежью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Федеральный закон «Об основах системы профилактики безнадзорности и правонарушений несовершеннолетних от 24.06.1999 № 120-ФЗ (ред.26.07.2019) – статья 17 «Органы по делам молодежи и учреждения по делам молодежи»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2572" y="1619075"/>
            <a:ext cx="224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Сфера ГМП!!!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137" y="350590"/>
            <a:ext cx="4558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 основе чего?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Законодательное </a:t>
            </a:r>
            <a:r>
              <a:rPr lang="ru-RU" sz="2000" b="1" dirty="0">
                <a:solidFill>
                  <a:srgbClr val="C00000"/>
                </a:solidFill>
              </a:rPr>
              <a:t>и нормативно-правовое обеспечение деятельности сферы молодежной политики по профилактике терроризма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433" y="2185732"/>
            <a:ext cx="10907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  Методические рекомендации антитеррористическим комиссиям в муниципальных образованиях по организации работы с лицами категории особого внимания (2016г)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138999"/>
                </a:solidFill>
              </a:rPr>
              <a:t>    Приказ </a:t>
            </a:r>
            <a:r>
              <a:rPr lang="ru-RU" sz="2400" b="1" dirty="0">
                <a:solidFill>
                  <a:srgbClr val="138999"/>
                </a:solidFill>
              </a:rPr>
              <a:t>Министерства по делам молодежи Республики Татарстан от 10.12.2019 № 467 «О закреплении ответственности должностных лиц за координацию и реализацию исполнения региональных нормативных документов, утвержденных протоколом заседания Антитеррористической комиссии в Республике Татарстан от 11.11.2019 №ПР-265 </a:t>
            </a:r>
            <a:endParaRPr lang="ru-RU" sz="2400" b="1" dirty="0" smtClean="0">
              <a:solidFill>
                <a:srgbClr val="138999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Основная задача ГМП – обеспечение профилактики и занятости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137" y="350590"/>
            <a:ext cx="455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Приоритетные  задачи учреждений сферы ГМП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896" y="1685109"/>
            <a:ext cx="10254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    Развитие у молодежи адекватных представлений о себе и мире, гибкой самооценки и гармоничных представлений о себе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    Повышение у молодежи уверенности в себе и своем будущем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    Формирование гражданской идентичности и </a:t>
            </a:r>
            <a:r>
              <a:rPr lang="ru-RU" sz="2400" dirty="0" err="1" smtClean="0">
                <a:solidFill>
                  <a:srgbClr val="002060"/>
                </a:solidFill>
              </a:rPr>
              <a:t>социализированности</a:t>
            </a:r>
            <a:r>
              <a:rPr lang="ru-RU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</a:rPr>
              <a:t>ресоциализированности</a:t>
            </a:r>
            <a:r>
              <a:rPr lang="ru-RU" sz="2400" dirty="0" smtClean="0">
                <a:solidFill>
                  <a:srgbClr val="002060"/>
                </a:solidFill>
              </a:rPr>
              <a:t>) в новых социальных группах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    Формирование мотивации и способов межкультурной коммуникации, системы общечеловеческих ценностей, которые делают возможным взаимопонимание между разными людьми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    Оптимизация последствий негативного общения с близкими, принимавшими участие в террористической деятельности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    Создание возможности для построения новых контактов, включающие новые социальные группы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65"/>
          <p:cNvSpPr>
            <a:spLocks noChangeArrowheads="1"/>
          </p:cNvSpPr>
          <p:nvPr/>
        </p:nvSpPr>
        <p:spPr bwMode="auto">
          <a:xfrm>
            <a:off x="101600" y="6099176"/>
            <a:ext cx="1196848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" y="24154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6" name="Picture 2" descr="Картинки по запросу &quot;ориентир картинк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10545" r="16854" b="18682"/>
          <a:stretch/>
        </p:blipFill>
        <p:spPr bwMode="auto">
          <a:xfrm>
            <a:off x="3899746" y="357176"/>
            <a:ext cx="858009" cy="9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42263" y="218325"/>
            <a:ext cx="4245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Кто?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Компетентный специалист, мотивированный на результат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-171040" y="1790246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Модель компетентности профессионала</a:t>
            </a:r>
            <a:r>
              <a:rPr lang="ru-RU" altLang="ru-RU" sz="1800" dirty="0">
                <a:solidFill>
                  <a:srgbClr val="C00000"/>
                </a:solidFill>
              </a:rPr>
              <a:t>	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6126312"/>
              </p:ext>
            </p:extLst>
          </p:nvPr>
        </p:nvGraphicFramePr>
        <p:xfrm>
          <a:off x="3004335" y="21255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109188" y="1981472"/>
            <a:ext cx="287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/>
              <a:t>Зачем мне это надо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/>
              <a:t>Для чего я это делаю на уровне себя, группы, организации, ведомства муниципалитета, </a:t>
            </a:r>
            <a:r>
              <a:rPr lang="ru-RU" altLang="ru-RU" sz="1200" dirty="0" smtClean="0"/>
              <a:t>республики</a:t>
            </a:r>
            <a:endParaRPr lang="ru-RU" altLang="ru-RU" sz="1200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188688" y="4142060"/>
            <a:ext cx="233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Мои знания о противодействии идеологии терроризма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635488" y="4429397"/>
            <a:ext cx="2339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Планирование, организация, успешное осуществление деятельности (аналитика, диагностика, проектирвание)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5850" y="3716323"/>
            <a:ext cx="3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50139" y="3944989"/>
            <a:ext cx="3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41891" y="3972847"/>
            <a:ext cx="3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</TotalTime>
  <Words>1783</Words>
  <Application>Microsoft Office PowerPoint</Application>
  <PresentationFormat>Широкоэкранный</PresentationFormat>
  <Paragraphs>135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Компетенции специалистов по работе с молодежью сфере профилактики терроризма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 Хайруллов Назымович</dc:creator>
  <cp:lastModifiedBy>Вера</cp:lastModifiedBy>
  <cp:revision>606</cp:revision>
  <cp:lastPrinted>2020-03-24T05:41:54Z</cp:lastPrinted>
  <dcterms:created xsi:type="dcterms:W3CDTF">2019-03-22T11:54:14Z</dcterms:created>
  <dcterms:modified xsi:type="dcterms:W3CDTF">2020-07-24T11:42:33Z</dcterms:modified>
</cp:coreProperties>
</file>