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06" r:id="rId3"/>
    <p:sldMasterId id="2147483718" r:id="rId4"/>
  </p:sldMasterIdLst>
  <p:sldIdLst>
    <p:sldId id="264" r:id="rId5"/>
    <p:sldId id="265" r:id="rId6"/>
    <p:sldId id="267" r:id="rId7"/>
    <p:sldId id="268" r:id="rId8"/>
    <p:sldId id="274" r:id="rId9"/>
    <p:sldId id="275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9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7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73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7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28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6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1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9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62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1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1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43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63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55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20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43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64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12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46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08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22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2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37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95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26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67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20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9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34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29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61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81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6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71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3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98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25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46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57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42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23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15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44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6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A7A2D-5A37-455F-AF32-36C48238654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AF73D2-389E-4D89-A57F-84A2D845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9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A7A2D-5A37-455F-AF32-36C4823865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73D2-389E-4D89-A57F-84A2D8457F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5EEDB7-7BA9-4866-90ED-3864CF3CAD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20.06.2016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9D63F0-00F8-4176-BBBB-62A1F55C2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Рейтинговая система распределения и реализации путевок в ФБГОУ «МДЦ «Артек»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Результаты разработки прототипа АИС в рамках создания концепции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комплексной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информационной системы МДЦ «Артек»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7731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Рейтинговая система. Расчёт коэффициентов</a:t>
            </a:r>
            <a:endParaRPr lang="ru-RU" sz="2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9267" y="773199"/>
            <a:ext cx="11440755" cy="2291277"/>
          </a:xfrm>
        </p:spPr>
        <p:txBody>
          <a:bodyPr>
            <a:noAutofit/>
          </a:bodyPr>
          <a:lstStyle/>
          <a:p>
            <a:pPr marL="342900" lvl="2" indent="-342900" algn="just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Парадигма обучения выбранного алгоритма – с учителем, позволяет при наличии правильного результата уже в процессе расчета коэффициентов определить погрешность итоговой рейтинговой модели;</a:t>
            </a:r>
          </a:p>
          <a:p>
            <a:pPr marL="342900" lvl="2" indent="-342900" algn="just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Выбранная модель основана на коррекции ошибок, поэтому позволяет реализовать метод оптимальной фильтрации;</a:t>
            </a:r>
          </a:p>
          <a:p>
            <a:pPr marL="342900" lvl="2" indent="-342900" algn="just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Итоговые формулы расчета коэффициентов: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21" y="2918298"/>
            <a:ext cx="7117245" cy="279987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751245" y="5641976"/>
            <a:ext cx="11440755" cy="73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buClr>
                <a:srgbClr val="5B9BD5"/>
              </a:buClr>
              <a:buFont typeface="Wingdings 3" charset="2"/>
              <a:buNone/>
            </a:pPr>
            <a:r>
              <a:rPr lang="ru-RU" sz="2000" dirty="0" smtClean="0">
                <a:solidFill>
                  <a:prstClr val="black"/>
                </a:solidFill>
                <a:latin typeface="Trebuchet MSовной текст)"/>
              </a:rPr>
              <a:t>, где </a:t>
            </a:r>
            <a:r>
              <a:rPr lang="en-US" sz="2000" dirty="0" smtClean="0">
                <a:solidFill>
                  <a:prstClr val="black"/>
                </a:solidFill>
                <a:latin typeface="Trebuchet MSовной текст)"/>
              </a:rPr>
              <a:t>y – </a:t>
            </a:r>
            <a:r>
              <a:rPr lang="ru-RU" sz="2000" dirty="0" smtClean="0">
                <a:solidFill>
                  <a:prstClr val="black"/>
                </a:solidFill>
                <a:latin typeface="Trebuchet MSовной текст)"/>
              </a:rPr>
              <a:t>это результат, выдаваемый рейтинговой системой;</a:t>
            </a:r>
            <a:r>
              <a:rPr lang="en-US" sz="2000" dirty="0" smtClean="0">
                <a:solidFill>
                  <a:prstClr val="black"/>
                </a:solidFill>
                <a:latin typeface="Trebuchet MSовной текст)"/>
              </a:rPr>
              <a:t> e – </a:t>
            </a:r>
            <a:r>
              <a:rPr lang="ru-RU" sz="2000" dirty="0" smtClean="0">
                <a:solidFill>
                  <a:prstClr val="black"/>
                </a:solidFill>
                <a:latin typeface="Trebuchet MSовной текст)"/>
              </a:rPr>
              <a:t>это ошибка рейтинговой системы относительно экспертного мнения, </a:t>
            </a:r>
            <a:r>
              <a:rPr lang="en-US" sz="2000" dirty="0" smtClean="0">
                <a:solidFill>
                  <a:prstClr val="black"/>
                </a:solidFill>
                <a:latin typeface="Trebuchet MSовной текст)"/>
              </a:rPr>
              <a:t>w </a:t>
            </a:r>
            <a:r>
              <a:rPr lang="ru-RU" sz="2000" dirty="0" smtClean="0">
                <a:solidFill>
                  <a:prstClr val="black"/>
                </a:solidFill>
                <a:latin typeface="Trebuchet MSовной текст)"/>
              </a:rPr>
              <a:t>– это рассчитываемые коэффициенты. </a:t>
            </a:r>
            <a:endParaRPr lang="ru-RU" sz="2000" dirty="0">
              <a:solidFill>
                <a:prstClr val="black"/>
              </a:solidFill>
              <a:latin typeface="Trebuchet MS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41235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8" y="0"/>
            <a:ext cx="11921066" cy="7002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Расчёт коэффициентов – результат разработки</a:t>
            </a:r>
            <a:endParaRPr lang="ru-R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61208" y="798555"/>
            <a:ext cx="11317186" cy="5659395"/>
          </a:xfrm>
        </p:spPr>
        <p:txBody>
          <a:bodyPr>
            <a:noAutofit/>
          </a:bodyPr>
          <a:lstStyle/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В основу методики заложен алгоритм, имитирующий обучение человека, применяемый для решения сложных многокритериальных задач;</a:t>
            </a:r>
          </a:p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Алгоритм адаптирован под семантическое ядро и специфику оценки кандидатов получения путевок, что делает его прозрачным и предоставляет возможность ручной отладки и корректировки итоговых коэффициентов сотрудниками ФГБОУ «МДЦ «Артек»;</a:t>
            </a:r>
          </a:p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Метод позволяет автоматически оценить качество работы рейтинговой системы с рассчитанными коэффициентами с помощью показателя ошибки обобщения</a:t>
            </a:r>
            <a:r>
              <a:rPr lang="ru-RU" dirty="0" smtClean="0">
                <a:latin typeface="Trebuchet MS (Основной текст)"/>
              </a:rPr>
              <a:t>;</a:t>
            </a:r>
          </a:p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Разработанная методика и результаты её апробации  прошли экспертную оценку в ведущих технических ВУЗах России: МГТУ им. Н. Э. Баумана, ФГБОУ ВО </a:t>
            </a:r>
            <a:r>
              <a:rPr lang="ru-RU" dirty="0" err="1" smtClean="0">
                <a:latin typeface="Trebuchet MS (Основной текст)"/>
              </a:rPr>
              <a:t>ВятГУ</a:t>
            </a:r>
            <a:r>
              <a:rPr lang="ru-RU" dirty="0" smtClean="0">
                <a:latin typeface="Trebuchet MS (Основной текст)"/>
              </a:rPr>
              <a:t> и </a:t>
            </a:r>
            <a:r>
              <a:rPr lang="ru-RU" dirty="0">
                <a:latin typeface="Trebuchet MS (Основной текст)"/>
              </a:rPr>
              <a:t>профильных научных центрах: </a:t>
            </a:r>
            <a:r>
              <a:rPr lang="ru-RU" dirty="0" smtClean="0">
                <a:latin typeface="Trebuchet MS (Основной текст)"/>
              </a:rPr>
              <a:t>Лаборатории </a:t>
            </a:r>
            <a:r>
              <a:rPr lang="ru-RU" dirty="0">
                <a:latin typeface="Trebuchet MS (Основной текст)"/>
              </a:rPr>
              <a:t>информационной поддержки РСЧС ФГБВОУ ВО "Академия гражданской защиты МЧС </a:t>
            </a:r>
            <a:r>
              <a:rPr lang="ru-RU" dirty="0" smtClean="0">
                <a:latin typeface="Trebuchet MS (Основной текст)"/>
              </a:rPr>
              <a:t>России« и </a:t>
            </a:r>
            <a:r>
              <a:rPr lang="ru-RU" dirty="0">
                <a:latin typeface="Trebuchet MS (Основной текст)"/>
              </a:rPr>
              <a:t>НТЦ "</a:t>
            </a:r>
            <a:r>
              <a:rPr lang="ru-RU" dirty="0" err="1">
                <a:latin typeface="Trebuchet MS (Основной текст)"/>
              </a:rPr>
              <a:t>Взрывоустойчивость</a:t>
            </a:r>
            <a:r>
              <a:rPr lang="ru-RU" dirty="0">
                <a:latin typeface="Trebuchet MS (Основной текст)"/>
              </a:rPr>
              <a:t>" МГСУ</a:t>
            </a:r>
          </a:p>
          <a:p>
            <a:pPr marL="342900" lvl="2" indent="-342900" algn="just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dirty="0">
              <a:latin typeface="Trebuchet MS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0843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7456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rebuchet MS" panose="020B0603020202020204" pitchFamily="34" charset="0"/>
              </a:rPr>
              <a:t>Прототип </a:t>
            </a:r>
            <a:r>
              <a:rPr lang="ru-RU" sz="2800" b="1" dirty="0">
                <a:latin typeface="Trebuchet MS" panose="020B0603020202020204" pitchFamily="34" charset="0"/>
              </a:rPr>
              <a:t>АИС «Путевка</a:t>
            </a:r>
            <a:r>
              <a:rPr lang="ru-RU" sz="2800" b="1" dirty="0" smtClean="0">
                <a:latin typeface="Trebuchet MS" panose="020B0603020202020204" pitchFamily="34" charset="0"/>
              </a:rPr>
              <a:t>».</a:t>
            </a:r>
            <a:br>
              <a:rPr lang="ru-RU" sz="2800" b="1" dirty="0" smtClean="0">
                <a:latin typeface="Trebuchet MS" panose="020B0603020202020204" pitchFamily="34" charset="0"/>
              </a:rPr>
            </a:br>
            <a:r>
              <a:rPr lang="ru-RU" sz="2800" b="1" dirty="0" smtClean="0">
                <a:latin typeface="Trebuchet MS" panose="020B0603020202020204" pitchFamily="34" charset="0"/>
              </a:rPr>
              <a:t>Регистрация </a:t>
            </a:r>
            <a:r>
              <a:rPr lang="ru-RU" sz="2800" b="1" dirty="0">
                <a:latin typeface="Trebuchet MS" panose="020B0603020202020204" pitchFamily="34" charset="0"/>
              </a:rPr>
              <a:t>и управление </a:t>
            </a:r>
            <a:r>
              <a:rPr lang="ru-RU" sz="2800" b="1" dirty="0" smtClean="0">
                <a:latin typeface="Trebuchet MS" panose="020B0603020202020204" pitchFamily="34" charset="0"/>
              </a:rPr>
              <a:t>пользователями</a:t>
            </a:r>
            <a:r>
              <a:rPr lang="ru-RU" sz="2800" b="1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23" y="667606"/>
            <a:ext cx="2544011" cy="47307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53" y="2918437"/>
            <a:ext cx="5347443" cy="36660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355" y="847062"/>
            <a:ext cx="93925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914400">
              <a:lnSpc>
                <a:spcPct val="20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Удобная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регистрация пользователей с учетом ролевой политики: кандидаты и их родители могут регистрироваться посредством социальных сетей, региональных операторов может добавлять только администратор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системы.</a:t>
            </a:r>
            <a:endParaRPr lang="ru-RU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822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Trebuchet MS" panose="020B0603020202020204" pitchFamily="34" charset="0"/>
              </a:rPr>
              <a:t>Прототип АИС «</a:t>
            </a:r>
            <a:r>
              <a:rPr lang="ru-RU" sz="2800" dirty="0" err="1">
                <a:solidFill>
                  <a:prstClr val="black"/>
                </a:solidFill>
                <a:latin typeface="Trebuchet MS" panose="020B0603020202020204" pitchFamily="34" charset="0"/>
              </a:rPr>
              <a:t>Путевка</a:t>
            </a:r>
            <a:r>
              <a:rPr lang="ru-RU" sz="28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».Накопление</a:t>
            </a:r>
            <a:r>
              <a:rPr lang="ru-RU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портфолио кандидата</a:t>
            </a:r>
            <a:endParaRPr lang="ru-RU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10" y="1073557"/>
            <a:ext cx="3941682" cy="32430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89" y="2881334"/>
            <a:ext cx="3626488" cy="39766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385" y="1073557"/>
            <a:ext cx="67307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91440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Накопление портфолио кандидата на получение путевки с возможностью просмотра администратором или оператором субъекта РФ.</a:t>
            </a:r>
          </a:p>
          <a:p>
            <a:pPr lvl="1" algn="just" defTabSz="914400">
              <a:lnSpc>
                <a:spcPct val="150000"/>
              </a:lnSpc>
            </a:pPr>
            <a:endParaRPr lang="ru-RU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1" algn="just" defTabSz="914400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Профиль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пользователя сохраняется для взаимодействия с сайтом Артека (при получении путевки) и пополнения достижений, а также для планируемой к разработке социальной сети «Артек+»</a:t>
            </a:r>
          </a:p>
        </p:txBody>
      </p:sp>
    </p:spTree>
    <p:extLst>
      <p:ext uri="{BB962C8B-B14F-4D97-AF65-F5344CB8AC3E}">
        <p14:creationId xmlns:p14="http://schemas.microsoft.com/office/powerpoint/2010/main" val="3754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"/>
            <a:ext cx="12192000" cy="774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Trebuchet MS" panose="020B0603020202020204" pitchFamily="34" charset="0"/>
              </a:rPr>
              <a:t>Прототип АИС «Путевка».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Задание и учет ограничений при подаче заявки </a:t>
            </a:r>
            <a:endParaRPr lang="ru-RU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930" y="1533372"/>
            <a:ext cx="10914732" cy="33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latin typeface="Trebuchet MS (Основной текст)"/>
              </a:rPr>
              <a:t>ограничение по числу предоставляемых грамот; </a:t>
            </a:r>
          </a:p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latin typeface="Trebuchet MS (Основной текст)"/>
              </a:rPr>
              <a:t>невозможность повторного использования достижений;</a:t>
            </a:r>
          </a:p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latin typeface="Trebuchet MS (Основной текст)"/>
              </a:rPr>
              <a:t>возможность снятия заявки при предоставлении недостоверных данных оператором субъекта РФ;</a:t>
            </a:r>
          </a:p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latin typeface="Trebuchet MS (Основной текст)"/>
              </a:rPr>
              <a:t>фиксация срока окончания подачи и рассмотрения заявок;</a:t>
            </a:r>
          </a:p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latin typeface="Trebuchet MS (Основной текст)"/>
              </a:rPr>
              <a:t>запрет рассмотрения других заявок в текущем году от кандидатов прошедших отбор.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868" y="923032"/>
            <a:ext cx="1115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Минимизация человеческого фактора при рассмотрении заявок: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"/>
            <a:ext cx="12192000" cy="74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Trebuchet MS" panose="020B0603020202020204" pitchFamily="34" charset="0"/>
              </a:rPr>
              <a:t>Прототип АИС «Путевка</a:t>
            </a:r>
            <a:r>
              <a:rPr lang="ru-RU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». Управление </a:t>
            </a:r>
            <a:r>
              <a:rPr lang="ru-RU" sz="2800" dirty="0">
                <a:solidFill>
                  <a:prstClr val="black"/>
                </a:solidFill>
                <a:latin typeface="Trebuchet MS" panose="020B0603020202020204" pitchFamily="34" charset="0"/>
              </a:rPr>
              <a:t>рейтинговой </a:t>
            </a:r>
            <a:r>
              <a:rPr lang="ru-RU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системой</a:t>
            </a:r>
            <a:endParaRPr lang="ru-RU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53" y="867733"/>
            <a:ext cx="4353767" cy="3996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99" y="3134465"/>
            <a:ext cx="4180473" cy="3698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1437" y="867733"/>
            <a:ext cx="5803969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latin typeface="Trebuchet MS (Основной текст)"/>
              </a:rPr>
              <a:t>Задание </a:t>
            </a:r>
            <a:r>
              <a:rPr lang="ru-RU" sz="2000" dirty="0">
                <a:latin typeface="Trebuchet MS (Основной текст)"/>
              </a:rPr>
              <a:t>формулы </a:t>
            </a:r>
            <a:r>
              <a:rPr lang="ru-RU" sz="2000" dirty="0" smtClean="0">
                <a:latin typeface="Trebuchet MS (Основной текст)"/>
              </a:rPr>
              <a:t>расчета рейтинга внутри системы</a:t>
            </a:r>
            <a:endParaRPr lang="ru-RU" sz="2000" dirty="0">
              <a:latin typeface="Trebuchet MS (Основной текст)"/>
            </a:endParaRPr>
          </a:p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latin typeface="Trebuchet MS (Основной текст)"/>
              </a:rPr>
              <a:t>Гибкое управление разделами </a:t>
            </a:r>
            <a:r>
              <a:rPr lang="ru-RU" sz="2000" dirty="0">
                <a:latin typeface="Trebuchet MS (Основной текст)"/>
              </a:rPr>
              <a:t>для оценки </a:t>
            </a:r>
          </a:p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latin typeface="Trebuchet MS (Основной текст)"/>
              </a:rPr>
              <a:t>Назначение коэффициентов как отдельных разделов, так и конкретных </a:t>
            </a:r>
            <a:r>
              <a:rPr lang="ru-RU" sz="2000" dirty="0" smtClean="0">
                <a:latin typeface="Trebuchet MS (Основной текст)"/>
              </a:rPr>
              <a:t>показателей</a:t>
            </a:r>
          </a:p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latin typeface="Trebuchet MS (Основной текст)"/>
              </a:rPr>
              <a:t>Возможность задания ограничений по времени рассмотрения и формирования заявок.</a:t>
            </a:r>
            <a:endParaRPr lang="ru-RU" sz="2000" dirty="0">
              <a:latin typeface="Trebuchet MS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627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2700" y="-104166"/>
            <a:ext cx="12192000" cy="1322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prstClr val="black"/>
                </a:solidFill>
                <a:latin typeface="Trebuchet MS" panose="020B0603020202020204" pitchFamily="34" charset="0"/>
              </a:rPr>
              <a:t>Прототип АИС «Путевка</a:t>
            </a:r>
            <a:r>
              <a:rPr lang="ru-RU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». Автоматический расчет рейтинга и составление списка кандидатов прошедших отбор</a:t>
            </a:r>
            <a:endParaRPr lang="ru-RU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83" y="1075770"/>
            <a:ext cx="7438417" cy="5301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325" y="1685726"/>
            <a:ext cx="2009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Поданные заявки попадают к оператору на рассмотрение</a:t>
            </a:r>
            <a:endParaRPr lang="ru-RU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7101" y="1531838"/>
            <a:ext cx="2084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Для одобренных заявок автоматически рассчитывается рейтинг</a:t>
            </a:r>
            <a:endParaRPr lang="ru-RU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0" y="443865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В зависимости от квоты субъекта автоматически формируется список кандидатов прошедших отбор</a:t>
            </a:r>
            <a:endParaRPr lang="ru-RU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Trebuchet MS" panose="020B0603020202020204" pitchFamily="34" charset="0"/>
              </a:rPr>
              <a:t>Прототип АИС «Путевка</a:t>
            </a:r>
            <a:r>
              <a:rPr lang="ru-RU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». Редактор бизнес-процессов распределения и реализации путевок</a:t>
            </a:r>
            <a:endParaRPr lang="ru-RU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911"/>
            <a:ext cx="12192000" cy="56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"/>
            <a:ext cx="12192000" cy="780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Trebuchet MS" panose="020B0603020202020204" pitchFamily="34" charset="0"/>
              </a:rPr>
              <a:t>Прототип АИС «Путевка</a:t>
            </a:r>
            <a:r>
              <a:rPr lang="ru-RU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». Встроенная информационно-коммуникационная платформа</a:t>
            </a:r>
            <a:endParaRPr lang="ru-RU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9145" y="4932738"/>
            <a:ext cx="3345594" cy="1902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52" y="3120333"/>
            <a:ext cx="3458648" cy="1902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93" y="958965"/>
            <a:ext cx="2885701" cy="2056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35" y="1894412"/>
            <a:ext cx="3700462" cy="1924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43" y="958741"/>
            <a:ext cx="3239975" cy="1235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734" y="958741"/>
            <a:ext cx="53916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622300" algn="just" defTabSz="914400">
              <a:lnSpc>
                <a:spcPct val="20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Встроенная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информационно-коммуникационная платформа с возможностью вести текстовые, видео и аудио диалоги и конференции, передавать файлы, записывать видео и аудио сообщения, использовать внутренний почтовый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сервер.</a:t>
            </a:r>
            <a:endParaRPr lang="ru-RU" dirty="0">
              <a:solidFill>
                <a:prstClr val="black"/>
              </a:solidFill>
              <a:latin typeface="Trebuchet MS" panose="020B0603020202020204" pitchFamily="34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"/>
            <a:ext cx="12192000" cy="780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Перспективы развития</a:t>
            </a:r>
            <a:endParaRPr lang="ru-RU" sz="28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3934" y="821267"/>
            <a:ext cx="11237428" cy="4840231"/>
          </a:xfrm>
        </p:spPr>
        <p:txBody>
          <a:bodyPr>
            <a:normAutofit/>
          </a:bodyPr>
          <a:lstStyle/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Автоматизированное формирование отрядов и классов на основе отобранных заявок;</a:t>
            </a:r>
          </a:p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Автоматическое составление расписания;</a:t>
            </a:r>
          </a:p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Учет истории активности кандидата при подаче заявлений;</a:t>
            </a:r>
          </a:p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Автоматическая проверка требуемых критериев к кандидату (пол, возраст, класс и т.п.) на этапе подаче заявки</a:t>
            </a:r>
            <a:r>
              <a:rPr lang="ru-RU" dirty="0" smtClean="0">
                <a:latin typeface="Trebuchet MS (Основной текст)"/>
              </a:rPr>
              <a:t>;</a:t>
            </a:r>
          </a:p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latin typeface="Trebuchet MS (Основной текст)"/>
              </a:rPr>
              <a:t>Сбор дополнительной аналитической информации (например, опрос по наиболее популярным тематическим кружкам и привлечение партнеров для их организации).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02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21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Предпосылки проведения НИР: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5202"/>
            <a:ext cx="11997086" cy="6053666"/>
          </a:xfrm>
        </p:spPr>
        <p:txBody>
          <a:bodyPr>
            <a:normAutofit/>
          </a:bodyPr>
          <a:lstStyle/>
          <a:p>
            <a:pPr lvl="1" algn="just"/>
            <a:r>
              <a:rPr lang="ru-RU" sz="2000" dirty="0" smtClean="0"/>
              <a:t>Отсутствие </a:t>
            </a:r>
            <a:r>
              <a:rPr lang="ru-RU" sz="2000" dirty="0"/>
              <a:t>единых и объективных правил для отбора в масштабах страны;</a:t>
            </a:r>
          </a:p>
          <a:p>
            <a:pPr lvl="1" algn="just"/>
            <a:r>
              <a:rPr lang="ru-RU" sz="2000" dirty="0"/>
              <a:t>Необходимость наличия единой точки для анализа и сравнения предлагаемых субъектами кандидатов;</a:t>
            </a:r>
          </a:p>
          <a:p>
            <a:pPr lvl="1" algn="just"/>
            <a:r>
              <a:rPr lang="ru-RU" sz="2000" dirty="0"/>
              <a:t>Отсутствие возможности заблаговременного формирования смен на основе поло-возрастных и прочих критериев применительно к тематикам смен и заполняемости лагерей; </a:t>
            </a:r>
          </a:p>
          <a:p>
            <a:pPr lvl="1" algn="just"/>
            <a:r>
              <a:rPr lang="ru-RU" sz="2000" dirty="0"/>
              <a:t>Нет возможности при необходимости публиковать список успешно прошедших отбор кандидатов для общественного контроля процесса реализации смен.</a:t>
            </a:r>
          </a:p>
          <a:p>
            <a:pPr algn="just"/>
            <a:r>
              <a:rPr lang="ru-RU" sz="2000" dirty="0" smtClean="0"/>
              <a:t>Как следствие:</a:t>
            </a:r>
          </a:p>
          <a:p>
            <a:pPr lvl="1" algn="just"/>
            <a:r>
              <a:rPr lang="ru-RU" sz="2000" dirty="0" smtClean="0"/>
              <a:t>родители не знают почему их ребенок не прошел процедуру отбора;</a:t>
            </a:r>
          </a:p>
          <a:p>
            <a:pPr lvl="1" algn="just"/>
            <a:r>
              <a:rPr lang="ru-RU" sz="2000" dirty="0" smtClean="0"/>
              <a:t>субъект РФ не знает, сколько детей заинтересовано в получении путевки на смену;</a:t>
            </a:r>
          </a:p>
          <a:p>
            <a:pPr lvl="1" algn="just"/>
            <a:r>
              <a:rPr lang="ru-RU" sz="2000" dirty="0" smtClean="0"/>
              <a:t>сотрудники отдела маркетинга не знают, кто приедет на смену до момента приезда;</a:t>
            </a:r>
          </a:p>
          <a:p>
            <a:pPr lvl="1" algn="just"/>
            <a:r>
              <a:rPr lang="ru-RU" sz="2000" dirty="0" smtClean="0"/>
              <a:t>при обращении граждан в вышестоящие инстанции не ясно, кто и когда должен дать ответ и откуда следует брать информацию.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9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21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Задачи НИР: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34" y="821267"/>
            <a:ext cx="11260666" cy="565414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 рамках утвержденной концепции развития МДЦ «Артек» 2015-2020 планируется:</a:t>
            </a:r>
          </a:p>
          <a:p>
            <a:pPr lvl="1" algn="just"/>
            <a:r>
              <a:rPr lang="ru-RU" sz="2000" dirty="0" smtClean="0"/>
              <a:t>совершенствование процессов образования (как основного, так и дополнительного);</a:t>
            </a:r>
          </a:p>
          <a:p>
            <a:pPr lvl="1" algn="just"/>
            <a:r>
              <a:rPr lang="ru-RU" sz="2000" dirty="0" smtClean="0"/>
              <a:t>разработка виртуальной среды «Артек+»;</a:t>
            </a:r>
          </a:p>
          <a:p>
            <a:pPr lvl="1" algn="just"/>
            <a:r>
              <a:rPr lang="ru-RU" sz="2000" dirty="0" smtClean="0"/>
              <a:t>реализация модели </a:t>
            </a:r>
            <a:r>
              <a:rPr lang="ru-RU" sz="2000" dirty="0"/>
              <a:t>«Артек - это точка входа в образовательный процесс, который продолжается и за его пределами</a:t>
            </a:r>
            <a:r>
              <a:rPr lang="ru-RU" sz="2000" dirty="0" smtClean="0"/>
              <a:t>».</a:t>
            </a:r>
            <a:endParaRPr lang="ru-RU" sz="2000" dirty="0"/>
          </a:p>
          <a:p>
            <a:pPr algn="just"/>
            <a:r>
              <a:rPr lang="ru-RU" sz="2000" dirty="0" smtClean="0"/>
              <a:t>В рамках процесса отбора, для достижения указанных целей нужно решить задачи:</a:t>
            </a:r>
          </a:p>
          <a:p>
            <a:pPr lvl="1" algn="just"/>
            <a:r>
              <a:rPr lang="ru-RU" sz="2000" dirty="0" smtClean="0"/>
              <a:t>внедрить новый порядок комплектования классов для обучающихся в сессионной школе</a:t>
            </a:r>
            <a:r>
              <a:rPr lang="ru-RU" dirty="0" smtClean="0"/>
              <a:t>;</a:t>
            </a:r>
          </a:p>
          <a:p>
            <a:pPr lvl="1" algn="just"/>
            <a:r>
              <a:rPr lang="ru-RU" sz="2000" dirty="0" smtClean="0"/>
              <a:t>обеспечить контроль соблюдения поставленных субъекту РФ ограничений </a:t>
            </a:r>
            <a:r>
              <a:rPr lang="ru-RU" sz="2000" dirty="0"/>
              <a:t>по возрасту, классу и гендерному </a:t>
            </a:r>
            <a:r>
              <a:rPr lang="ru-RU" sz="2000" dirty="0" smtClean="0"/>
              <a:t>признаку;</a:t>
            </a:r>
          </a:p>
          <a:p>
            <a:pPr lvl="1" algn="just"/>
            <a:r>
              <a:rPr lang="ru-RU" sz="2000" dirty="0" smtClean="0"/>
              <a:t>обеспечить заблаговременный сбор дополнительной информации по обучающимся (авторы учебников, размер формы и т.п.).</a:t>
            </a:r>
            <a:endParaRPr lang="ru-RU" dirty="0" smtClean="0"/>
          </a:p>
          <a:p>
            <a:pPr algn="just"/>
            <a:r>
              <a:rPr lang="ru-RU" sz="2000" b="1" dirty="0" smtClean="0"/>
              <a:t>Эффективное решение данных задач без помощи автоматизированной информационной системы невозможно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62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126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Результаты ГК-971 </a:t>
            </a:r>
            <a:r>
              <a:rPr lang="ru-RU" sz="2800" dirty="0">
                <a:solidFill>
                  <a:schemeClr val="tx1"/>
                </a:solidFill>
              </a:rPr>
              <a:t>от 03.12.2015 «Разработка Концепции создания комплексной информационной системы (КИС) ФГБОУ «МДЦ «Артек</a:t>
            </a:r>
            <a:r>
              <a:rPr lang="ru-RU" sz="2800" dirty="0" smtClean="0">
                <a:solidFill>
                  <a:schemeClr val="tx1"/>
                </a:solidFill>
              </a:rPr>
              <a:t>»: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33" y="821267"/>
            <a:ext cx="11772449" cy="5654145"/>
          </a:xfrm>
        </p:spPr>
        <p:txBody>
          <a:bodyPr>
            <a:noAutofit/>
          </a:bodyPr>
          <a:lstStyle/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заложены </a:t>
            </a:r>
            <a:r>
              <a:rPr lang="ru-RU" sz="2000" dirty="0">
                <a:solidFill>
                  <a:schemeClr val="tx1"/>
                </a:solidFill>
              </a:rPr>
              <a:t>основы комплексной информатизации деятельности ФГБОУ «МДЦ «Артек»;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разработано положение о введении процедуры оценки и отбора кандидатов на получение путёвок в ФГБОУ «МДЦ «Артек» на основании рейтинговой системы;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разработана многокритериальная формула для расчета итогового рейтинга;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проведено математическое исследование начальных коэффициентов рейтинговой системы отбора с использованием модели искусственной нейронной сети;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разработан прототип </a:t>
            </a:r>
            <a:r>
              <a:rPr lang="ru-RU" sz="2000" dirty="0" smtClean="0">
                <a:solidFill>
                  <a:schemeClr val="tx1"/>
                </a:solidFill>
              </a:rPr>
              <a:t>АИС.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Проведена </a:t>
            </a:r>
            <a:r>
              <a:rPr lang="ru-RU" sz="2000" b="1" dirty="0">
                <a:solidFill>
                  <a:schemeClr val="tx1"/>
                </a:solidFill>
              </a:rPr>
              <a:t>комплексная научно-исследовательская работа, подготовлен пакет нормативных </a:t>
            </a:r>
            <a:r>
              <a:rPr lang="ru-RU" sz="2000" b="1" dirty="0" smtClean="0">
                <a:solidFill>
                  <a:schemeClr val="tx1"/>
                </a:solidFill>
              </a:rPr>
              <a:t>документов, </a:t>
            </a:r>
            <a:r>
              <a:rPr lang="ru-RU" sz="2000" b="1" dirty="0">
                <a:solidFill>
                  <a:schemeClr val="tx1"/>
                </a:solidFill>
              </a:rPr>
              <a:t>разработан прототип </a:t>
            </a:r>
            <a:r>
              <a:rPr lang="ru-RU" sz="2000" b="1" dirty="0" smtClean="0">
                <a:solidFill>
                  <a:schemeClr val="tx1"/>
                </a:solidFill>
              </a:rPr>
              <a:t>АИС и математический аппарат расчета и обоснования коэффициентов.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096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Исполнитель ГК ООО «НПЦ «</a:t>
            </a:r>
            <a:r>
              <a:rPr lang="ru-RU" sz="28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БизнесАвтоматика</a:t>
            </a:r>
            <a:r>
              <a:rPr lang="ru-RU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»</a:t>
            </a:r>
            <a:endParaRPr lang="ru-R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946" y="609600"/>
            <a:ext cx="11986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ООО «НПЦ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«</a:t>
            </a:r>
            <a:r>
              <a:rPr lang="ru-RU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БизнесАвтоматика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»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занимает лидирующие позиции среди ведущих разработчиков программного обеспечения для органов государственной власти.</a:t>
            </a:r>
            <a:endParaRPr lang="ru-RU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946" y="3399518"/>
            <a:ext cx="364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Заказчики исполнителя</a:t>
            </a:r>
            <a:r>
              <a:rPr lang="ru-RU" sz="2400" dirty="0" smtClean="0">
                <a:solidFill>
                  <a:prstClr val="black"/>
                </a:solidFill>
              </a:rPr>
              <a:t>: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3861183"/>
            <a:ext cx="2260600" cy="2517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5575" y="3399518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Партнеры:</a:t>
            </a:r>
            <a:endParaRPr lang="ru-RU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946" y="1353535"/>
            <a:ext cx="86427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Компетенции исполнителя: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разработка и внедрение программного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выполнение НИОКР;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организации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обучения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и сертификации;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предоставлении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консультативной и технической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поддержки.</a:t>
            </a:r>
            <a:endParaRPr lang="ru-RU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3891900"/>
            <a:ext cx="6033444" cy="993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5012497"/>
            <a:ext cx="6033444" cy="9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096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Исполнитель ГК ООО «НПЦ «</a:t>
            </a:r>
            <a:r>
              <a:rPr lang="ru-RU" sz="28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БизнесАвтоматика</a:t>
            </a:r>
            <a:r>
              <a:rPr lang="ru-RU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». Безопасность</a:t>
            </a:r>
            <a:endParaRPr lang="ru-RU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1499"/>
            <a:ext cx="11734800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457200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обладает всеми необходимыми лицензиями и сертификатами для эффективной разработки надежных, высокозащищенных, удобных в эксплуатации информационных систем.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12" y="2357780"/>
            <a:ext cx="1822825" cy="1295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66" y="2572881"/>
            <a:ext cx="1821906" cy="12906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25" y="2794368"/>
            <a:ext cx="1819393" cy="12906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04" y="3015855"/>
            <a:ext cx="1820442" cy="12906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931" y="3285146"/>
            <a:ext cx="1817612" cy="12906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23" y="3511443"/>
            <a:ext cx="1819393" cy="129066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3419" y="1500401"/>
            <a:ext cx="9095493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     ООО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«НПЦ «</a:t>
            </a:r>
            <a:r>
              <a:rPr lang="ru-RU" sz="2000" dirty="0" err="1">
                <a:solidFill>
                  <a:prstClr val="black"/>
                </a:solidFill>
                <a:latin typeface="Trebuchet MS" panose="020B0603020202020204" pitchFamily="34" charset="0"/>
              </a:rPr>
              <a:t>БизнесАвтоматика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»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как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оператор персональных данных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полностью соответствует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требованиям нормативных документов о защите персональных данных и имеет: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лицензию ФСБ России на осуществление разработки, производства, распространения шифровальных (криптографических)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средств;</a:t>
            </a:r>
            <a:endParaRPr lang="ru-RU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лицензию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ФСТЭК России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деятельность по технической защите конфиденциальной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информации;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лицензию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на осуществление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работ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, связанных с разработкой вооружения и военной техники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;</a:t>
            </a:r>
            <a:endParaRPr lang="ru-RU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собственный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</a:rPr>
              <a:t>сертифицированный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Центр обработки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данных.</a:t>
            </a:r>
            <a:endParaRPr lang="ru-RU" sz="20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0960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rebuchet MS" panose="020B0603020202020204" pitchFamily="34" charset="0"/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ейтинговая система. </a:t>
            </a:r>
            <a:r>
              <a:rPr lang="ru-RU" sz="2800" b="1" dirty="0" smtClean="0">
                <a:latin typeface="Trebuchet MS" panose="020B0603020202020204" pitchFamily="34" charset="0"/>
              </a:rPr>
              <a:t>Общие сведения</a:t>
            </a:r>
            <a:endParaRPr lang="ru-RU" sz="2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7" y="724123"/>
            <a:ext cx="11621986" cy="5800596"/>
          </a:xfrm>
        </p:spPr>
        <p:txBody>
          <a:bodyPr>
            <a:normAutofit/>
          </a:bodyPr>
          <a:lstStyle/>
          <a:p>
            <a:pPr marL="342900" indent="-342900" algn="just" defTabSz="457200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latin typeface="Trebuchet MS (Основной текст)"/>
              </a:rPr>
              <a:t>Регламентирует действия пользователей </a:t>
            </a:r>
            <a:r>
              <a:rPr lang="ru-RU" sz="2000" dirty="0" smtClean="0">
                <a:latin typeface="Trebuchet MS (Основной текст)"/>
              </a:rPr>
              <a:t>при выполнении процедуры оценки и отбора кандидатов;</a:t>
            </a:r>
            <a:endParaRPr lang="ru-RU" sz="2000" dirty="0">
              <a:latin typeface="Trebuchet MS (Основной текст)"/>
            </a:endParaRPr>
          </a:p>
          <a:p>
            <a:pPr marL="342900" indent="-342900" algn="just" defTabSz="457200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latin typeface="Trebuchet MS (Основной текст)"/>
              </a:rPr>
              <a:t>Регламентирует процедуру классификации достижений претендентов на три раздела: Награды, Творчество, Прочее;</a:t>
            </a:r>
          </a:p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Устанавливает процедуру расчета рейтинга претендента на получение путевки;</a:t>
            </a:r>
          </a:p>
          <a:p>
            <a:pPr marL="342900" lvl="2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latin typeface="Trebuchet MS (Основной текст)"/>
              </a:rPr>
              <a:t>Разработана процедура и формулы перехода от бальной оценки к конечным результатам распределения путевок;</a:t>
            </a:r>
          </a:p>
        </p:txBody>
      </p:sp>
    </p:spTree>
    <p:extLst>
      <p:ext uri="{BB962C8B-B14F-4D97-AF65-F5344CB8AC3E}">
        <p14:creationId xmlns:p14="http://schemas.microsoft.com/office/powerpoint/2010/main" val="34320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2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rebuchet MS" panose="020B0603020202020204" pitchFamily="34" charset="0"/>
              </a:rPr>
              <a:t>Рейтинговая </a:t>
            </a:r>
            <a:r>
              <a:rPr lang="ru-RU" sz="2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система. Формула расчета</a:t>
            </a:r>
            <a:endParaRPr lang="ru-RU" sz="28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33857" y="707298"/>
            <a:ext cx="11621986" cy="635470"/>
          </a:xfrm>
        </p:spPr>
        <p:txBody>
          <a:bodyPr>
            <a:normAutofit/>
          </a:bodyPr>
          <a:lstStyle/>
          <a:p>
            <a:pPr marL="0" lvl="2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ru-RU" sz="2800" b="1" dirty="0" smtClean="0">
                <a:solidFill>
                  <a:schemeClr val="tx1"/>
                </a:solidFill>
              </a:rPr>
              <a:t>=</a:t>
            </a:r>
            <a:r>
              <a:rPr lang="en-US" sz="2800" b="1" dirty="0" err="1">
                <a:solidFill>
                  <a:srgbClr val="0070C0"/>
                </a:solidFill>
              </a:rPr>
              <a:t>Ktp</a:t>
            </a:r>
            <a:r>
              <a:rPr lang="en-US" sz="2800" b="1" dirty="0" smtClean="0">
                <a:solidFill>
                  <a:schemeClr val="tx1"/>
                </a:solidFill>
              </a:rPr>
              <a:t>*(</a:t>
            </a:r>
            <a:r>
              <a:rPr lang="en-US" sz="2800" b="1" dirty="0">
                <a:solidFill>
                  <a:srgbClr val="C00000"/>
                </a:solidFill>
              </a:rPr>
              <a:t>∑</a:t>
            </a:r>
            <a:r>
              <a:rPr lang="en-US" sz="2800" b="1" dirty="0" err="1" smtClean="0">
                <a:solidFill>
                  <a:srgbClr val="0070C0"/>
                </a:solidFill>
              </a:rPr>
              <a:t>Kn</a:t>
            </a:r>
            <a:r>
              <a:rPr lang="ru-RU" sz="2800" b="1" dirty="0" smtClean="0">
                <a:solidFill>
                  <a:srgbClr val="0070C0"/>
                </a:solidFill>
              </a:rPr>
              <a:t>*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en-US" sz="2800" b="1" dirty="0" err="1" smtClean="0">
                <a:solidFill>
                  <a:srgbClr val="C00000"/>
                </a:solidFill>
              </a:rPr>
              <a:t>vn</a:t>
            </a:r>
            <a:r>
              <a:rPr lang="ru-RU" sz="2800" b="1" dirty="0" smtClean="0">
                <a:solidFill>
                  <a:srgbClr val="0070C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∑</a:t>
            </a:r>
            <a:r>
              <a:rPr lang="en-US" sz="2800" b="1" dirty="0" err="1" smtClean="0">
                <a:solidFill>
                  <a:srgbClr val="0070C0"/>
                </a:solidFill>
              </a:rPr>
              <a:t>Kt</a:t>
            </a:r>
            <a:r>
              <a:rPr lang="ru-RU" sz="2800" b="1" dirty="0" smtClean="0">
                <a:solidFill>
                  <a:srgbClr val="0070C0"/>
                </a:solidFill>
              </a:rPr>
              <a:t>*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en-US" sz="2800" b="1" dirty="0" err="1" smtClean="0">
                <a:solidFill>
                  <a:srgbClr val="C00000"/>
                </a:solidFill>
              </a:rPr>
              <a:t>v</a:t>
            </a:r>
            <a:r>
              <a:rPr lang="en-US" sz="2800" b="1" dirty="0" err="1">
                <a:solidFill>
                  <a:srgbClr val="C00000"/>
                </a:solidFill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</a:rPr>
              <a:t>+</a:t>
            </a:r>
            <a:r>
              <a:rPr lang="en-US" sz="2800" b="1" dirty="0" smtClean="0">
                <a:solidFill>
                  <a:srgbClr val="C00000"/>
                </a:solidFill>
              </a:rPr>
              <a:t> ∑</a:t>
            </a:r>
            <a:r>
              <a:rPr lang="en-US" sz="2800" b="1" dirty="0" err="1" smtClean="0">
                <a:solidFill>
                  <a:srgbClr val="0070C0"/>
                </a:solidFill>
              </a:rPr>
              <a:t>Kp</a:t>
            </a:r>
            <a:r>
              <a:rPr lang="ru-RU" sz="2800" b="1" dirty="0" smtClean="0">
                <a:solidFill>
                  <a:srgbClr val="0070C0"/>
                </a:solidFill>
              </a:rPr>
              <a:t>*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en-US" sz="2800" b="1" dirty="0" err="1" smtClean="0">
                <a:solidFill>
                  <a:srgbClr val="C00000"/>
                </a:solidFill>
              </a:rPr>
              <a:t>vp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r>
              <a:rPr lang="ru-RU" sz="2800" b="1" dirty="0">
                <a:solidFill>
                  <a:schemeClr val="tx1"/>
                </a:solidFill>
              </a:rPr>
              <a:t>;</a:t>
            </a:r>
          </a:p>
          <a:p>
            <a:pPr lvl="2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079" y="3818075"/>
            <a:ext cx="11621986" cy="2164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5B9BD5"/>
              </a:buClr>
              <a:buFont typeface="Wingdings 3" charset="2"/>
              <a:buNone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Количество достижений по каждому разделу ограничено: пользователь должен указать только наиболее значимые достижения.</a:t>
            </a:r>
          </a:p>
          <a:p>
            <a:pPr marL="0" indent="0" algn="just">
              <a:buClr>
                <a:srgbClr val="5B9BD5"/>
              </a:buClr>
              <a:buFont typeface="Wingdings 3" charset="2"/>
              <a:buNone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Рейтинговая система эффективно масштабируется: при добавлении новых достижений формула не требует изменений или доработок.</a:t>
            </a:r>
          </a:p>
          <a:p>
            <a:pPr marL="0" indent="0" algn="just">
              <a:buClr>
                <a:srgbClr val="5B9BD5"/>
              </a:buClr>
              <a:buNone/>
            </a:pPr>
            <a:r>
              <a:rPr lang="ru-RU" sz="19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Благодаря гибкой системе коэффициентов формула позволяет осуществлять целевую выборку контингента для смен (более сильных в научном плане кандидатов в один год, более «социальных» детей в следующий).</a:t>
            </a:r>
            <a:endParaRPr lang="ru-RU" sz="19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213" y="1215768"/>
            <a:ext cx="1086185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  <a:latin typeface="Trebuchet MS (Основной текст)"/>
              </a:rPr>
              <a:t>Ktp</a:t>
            </a:r>
            <a:r>
              <a:rPr lang="ru-RU" sz="2000" b="1" dirty="0" smtClean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rebuchet MS (Основной текст)"/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rebuchet MS (Основной текст)"/>
              </a:rPr>
              <a:t>Коэффициенты места </a:t>
            </a:r>
            <a:r>
              <a:rPr lang="ru-RU" sz="2000" dirty="0" smtClean="0">
                <a:solidFill>
                  <a:prstClr val="black"/>
                </a:solidFill>
                <a:latin typeface="Trebuchet MS (Основной текст)"/>
              </a:rPr>
              <a:t>проживания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  <a:latin typeface="Trebuchet MS (Основной текст)"/>
              </a:rPr>
              <a:t>Kn</a:t>
            </a:r>
            <a:r>
              <a:rPr lang="en-US" sz="2000" b="1" dirty="0" smtClean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rebuchet MS (Основной текст)"/>
              </a:rPr>
              <a:t>–</a:t>
            </a:r>
            <a:r>
              <a:rPr lang="ru-RU" sz="2000" b="1" dirty="0" smtClean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rebuchet MS (Основной текст)"/>
              </a:rPr>
              <a:t>Коэффициент раздела Награды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  <a:latin typeface="Trebuchet MS (Основной текст)"/>
              </a:rPr>
              <a:t>Kt</a:t>
            </a:r>
            <a:r>
              <a:rPr lang="ru-RU" sz="2000" b="1" dirty="0" smtClean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rebuchet MS (Основной текст)"/>
              </a:rPr>
              <a:t>–</a:t>
            </a:r>
            <a:r>
              <a:rPr lang="ru-RU" sz="2000" b="1" dirty="0" smtClean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rebuchet MS (Основной текст)"/>
              </a:rPr>
              <a:t>Коэффициент </a:t>
            </a:r>
            <a:r>
              <a:rPr lang="ru-RU" sz="2000" dirty="0" smtClean="0">
                <a:solidFill>
                  <a:prstClr val="black"/>
                </a:solidFill>
                <a:latin typeface="Trebuchet MS (Основной текст)"/>
              </a:rPr>
              <a:t>раздела Творчество</a:t>
            </a:r>
            <a:endParaRPr lang="ru-RU" sz="2000" dirty="0">
              <a:solidFill>
                <a:prstClr val="black"/>
              </a:solidFill>
              <a:latin typeface="Trebuchet MS (Основной текст)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  <a:latin typeface="Trebuchet MS (Основной текст)"/>
              </a:rPr>
              <a:t>Kp</a:t>
            </a:r>
            <a:r>
              <a:rPr lang="ru-RU" sz="2000" b="1" dirty="0" smtClean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rebuchet MS (Основной текст)"/>
              </a:rPr>
              <a:t>–</a:t>
            </a:r>
            <a:r>
              <a:rPr lang="ru-RU" sz="2000" b="1" dirty="0">
                <a:solidFill>
                  <a:srgbClr val="0070C0"/>
                </a:solidFill>
                <a:latin typeface="Trebuchet MS (Основной текст)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rebuchet MS (Основной текст)"/>
              </a:rPr>
              <a:t>Коэффициент раздела Прочее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rebuchet MS (Основной текст)"/>
              </a:rPr>
              <a:t>К</a:t>
            </a:r>
            <a:r>
              <a:rPr lang="en-US" sz="2000" b="1" dirty="0" err="1" smtClean="0">
                <a:solidFill>
                  <a:srgbClr val="C00000"/>
                </a:solidFill>
                <a:latin typeface="Trebuchet MS (Основной текст)"/>
              </a:rPr>
              <a:t>vn</a:t>
            </a:r>
            <a:r>
              <a:rPr lang="ru-RU" sz="2000" b="1" dirty="0" smtClean="0">
                <a:solidFill>
                  <a:srgbClr val="C00000"/>
                </a:solidFill>
                <a:latin typeface="Trebuchet MS (Основной текст)"/>
              </a:rPr>
              <a:t>, К</a:t>
            </a:r>
            <a:r>
              <a:rPr lang="en-US" sz="2000" b="1" dirty="0" err="1" smtClean="0">
                <a:solidFill>
                  <a:srgbClr val="C00000"/>
                </a:solidFill>
                <a:latin typeface="Trebuchet MS (Основной текст)"/>
              </a:rPr>
              <a:t>vt</a:t>
            </a:r>
            <a:r>
              <a:rPr lang="ru-RU" sz="2000" b="1" dirty="0" smtClean="0">
                <a:solidFill>
                  <a:srgbClr val="C00000"/>
                </a:solidFill>
                <a:latin typeface="Trebuchet MS (Основной текст)"/>
              </a:rPr>
              <a:t>, К</a:t>
            </a:r>
            <a:r>
              <a:rPr lang="en-US" sz="2000" b="1" dirty="0" err="1" smtClean="0">
                <a:solidFill>
                  <a:srgbClr val="C00000"/>
                </a:solidFill>
                <a:latin typeface="Trebuchet MS (Основной текст)"/>
              </a:rPr>
              <a:t>vp</a:t>
            </a:r>
            <a:r>
              <a:rPr lang="en-US" sz="2000" b="1" dirty="0" smtClean="0">
                <a:solidFill>
                  <a:srgbClr val="C00000"/>
                </a:solidFill>
                <a:latin typeface="Trebuchet MS (Основной текст)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rebuchet MS (Основной текст)"/>
              </a:rPr>
              <a:t>- </a:t>
            </a:r>
            <a:r>
              <a:rPr lang="ru-RU" sz="2000" dirty="0" smtClean="0">
                <a:solidFill>
                  <a:prstClr val="black"/>
                </a:solidFill>
                <a:latin typeface="Trebuchet MS (Основной текст)"/>
              </a:rPr>
              <a:t>Коэффициенты отдельных достижений в разделах</a:t>
            </a:r>
            <a:endParaRPr lang="ru-RU" sz="2000" dirty="0">
              <a:solidFill>
                <a:prstClr val="black"/>
              </a:solidFill>
              <a:latin typeface="Trebuchet MS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42886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7" y="0"/>
            <a:ext cx="11921066" cy="73200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rebuchet MS" panose="020B0603020202020204" pitchFamily="34" charset="0"/>
              </a:rPr>
              <a:t>Рейтинговая система. Расчёт коэффициентов – математический аппарат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9267" y="732009"/>
            <a:ext cx="11679652" cy="798572"/>
          </a:xfrm>
        </p:spPr>
        <p:txBody>
          <a:bodyPr>
            <a:normAutofit/>
          </a:bodyPr>
          <a:lstStyle/>
          <a:p>
            <a:pPr marL="0" lvl="2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Для разработки методики был выбран алгоритм «Обратного распространения ошибки», а рейтинговая система представлена в виде упрощенной модели искусственной нейронной сети:</a:t>
            </a:r>
            <a:endParaRPr lang="ru-RU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26" y="1464018"/>
            <a:ext cx="5951549" cy="472242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5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2040</TotalTime>
  <Words>1262</Words>
  <Application>Microsoft Office PowerPoint</Application>
  <PresentationFormat>Широкоэкранный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Trebuchet MS</vt:lpstr>
      <vt:lpstr>Trebuchet MS (Основной текст)</vt:lpstr>
      <vt:lpstr>Trebuchet MSовной текст)</vt:lpstr>
      <vt:lpstr>Wingdings 3</vt:lpstr>
      <vt:lpstr>Аспект</vt:lpstr>
      <vt:lpstr>Тема Office</vt:lpstr>
      <vt:lpstr>1_Тема Office</vt:lpstr>
      <vt:lpstr>2_Тема Office</vt:lpstr>
      <vt:lpstr>Рейтинговая система распределения и реализации путевок в ФБГОУ «МДЦ «Артек» </vt:lpstr>
      <vt:lpstr>Предпосылки проведения НИР:</vt:lpstr>
      <vt:lpstr>Задачи НИР:</vt:lpstr>
      <vt:lpstr>Результаты ГК-971 от 03.12.2015 «Разработка Концепции создания комплексной информационной системы (КИС) ФГБОУ «МДЦ «Артек»:</vt:lpstr>
      <vt:lpstr>Исполнитель ГК ООО «НПЦ «БизнесАвтоматика»</vt:lpstr>
      <vt:lpstr>Исполнитель ГК ООО «НПЦ «БизнесАвтоматика». Безопасность</vt:lpstr>
      <vt:lpstr>Рейтинговая система. Общие сведения</vt:lpstr>
      <vt:lpstr>Рейтинговая система. Формула расчета</vt:lpstr>
      <vt:lpstr>Рейтинговая система. Расчёт коэффициентов – математический аппарат</vt:lpstr>
      <vt:lpstr>Рейтинговая система. Расчёт коэффициентов</vt:lpstr>
      <vt:lpstr>Расчёт коэффициентов – результат разработки</vt:lpstr>
      <vt:lpstr>Прототип АИС «Путевка». Регистрация и управление пользователями.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модель</dc:title>
  <dc:creator>Дмитрий Вожегов</dc:creator>
  <cp:lastModifiedBy>Техническая поддержка</cp:lastModifiedBy>
  <cp:revision>63</cp:revision>
  <dcterms:created xsi:type="dcterms:W3CDTF">2016-01-12T04:50:22Z</dcterms:created>
  <dcterms:modified xsi:type="dcterms:W3CDTF">2016-06-20T08:50:52Z</dcterms:modified>
</cp:coreProperties>
</file>