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898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009A8E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4998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84447" y="6556247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50" y="0"/>
                </a:moveTo>
                <a:lnTo>
                  <a:pt x="0" y="0"/>
                </a:lnTo>
                <a:lnTo>
                  <a:pt x="0" y="296415"/>
                </a:lnTo>
                <a:lnTo>
                  <a:pt x="4190" y="298404"/>
                </a:lnTo>
                <a:lnTo>
                  <a:pt x="298450" y="298404"/>
                </a:lnTo>
                <a:lnTo>
                  <a:pt x="29845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47" y="6556247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5" h="298450">
                <a:moveTo>
                  <a:pt x="298653" y="0"/>
                </a:moveTo>
                <a:lnTo>
                  <a:pt x="0" y="0"/>
                </a:lnTo>
                <a:lnTo>
                  <a:pt x="0" y="296415"/>
                </a:lnTo>
                <a:lnTo>
                  <a:pt x="4087" y="298404"/>
                </a:lnTo>
                <a:lnTo>
                  <a:pt x="298653" y="298404"/>
                </a:lnTo>
                <a:lnTo>
                  <a:pt x="29865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058911" y="6556247"/>
            <a:ext cx="597535" cy="298450"/>
          </a:xfrm>
          <a:custGeom>
            <a:avLst/>
            <a:gdLst/>
            <a:ahLst/>
            <a:cxnLst/>
            <a:rect l="l" t="t" r="r" b="b"/>
            <a:pathLst>
              <a:path w="597534" h="298450">
                <a:moveTo>
                  <a:pt x="597281" y="0"/>
                </a:moveTo>
                <a:lnTo>
                  <a:pt x="298069" y="0"/>
                </a:lnTo>
                <a:lnTo>
                  <a:pt x="0" y="297424"/>
                </a:lnTo>
                <a:lnTo>
                  <a:pt x="2032" y="298404"/>
                </a:lnTo>
                <a:lnTo>
                  <a:pt x="597281" y="298404"/>
                </a:lnTo>
                <a:lnTo>
                  <a:pt x="59728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56547" y="6853427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4">
                <a:moveTo>
                  <a:pt x="0" y="0"/>
                </a:moveTo>
                <a:lnTo>
                  <a:pt x="298703" y="0"/>
                </a:lnTo>
              </a:path>
            </a:pathLst>
          </a:custGeom>
          <a:ln w="9144">
            <a:solidFill>
              <a:srgbClr val="0099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375147" y="6853426"/>
            <a:ext cx="298450" cy="0"/>
          </a:xfrm>
          <a:custGeom>
            <a:avLst/>
            <a:gdLst/>
            <a:ahLst/>
            <a:cxnLst/>
            <a:rect l="l" t="t" r="r" b="b"/>
            <a:pathLst>
              <a:path w="298450">
                <a:moveTo>
                  <a:pt x="0" y="0"/>
                </a:moveTo>
                <a:lnTo>
                  <a:pt x="298323" y="0"/>
                </a:lnTo>
              </a:path>
            </a:pathLst>
          </a:custGeom>
          <a:ln w="9144">
            <a:solidFill>
              <a:srgbClr val="0099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373623" y="6556247"/>
            <a:ext cx="299085" cy="295910"/>
          </a:xfrm>
          <a:custGeom>
            <a:avLst/>
            <a:gdLst/>
            <a:ahLst/>
            <a:cxnLst/>
            <a:rect l="l" t="t" r="r" b="b"/>
            <a:pathLst>
              <a:path w="299085" h="295909">
                <a:moveTo>
                  <a:pt x="298653" y="0"/>
                </a:moveTo>
                <a:lnTo>
                  <a:pt x="0" y="0"/>
                </a:lnTo>
                <a:lnTo>
                  <a:pt x="0" y="295656"/>
                </a:lnTo>
                <a:lnTo>
                  <a:pt x="298653" y="295656"/>
                </a:lnTo>
                <a:lnTo>
                  <a:pt x="29865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795272" y="6553200"/>
            <a:ext cx="1789430" cy="301625"/>
          </a:xfrm>
          <a:custGeom>
            <a:avLst/>
            <a:gdLst/>
            <a:ahLst/>
            <a:cxnLst/>
            <a:rect l="l" t="t" r="r" b="b"/>
            <a:pathLst>
              <a:path w="1789429" h="301625">
                <a:moveTo>
                  <a:pt x="597154" y="876"/>
                </a:moveTo>
                <a:lnTo>
                  <a:pt x="298577" y="876"/>
                </a:lnTo>
                <a:lnTo>
                  <a:pt x="298577" y="150190"/>
                </a:lnTo>
                <a:lnTo>
                  <a:pt x="290957" y="102717"/>
                </a:lnTo>
                <a:lnTo>
                  <a:pt x="269748" y="61480"/>
                </a:lnTo>
                <a:lnTo>
                  <a:pt x="237490" y="28968"/>
                </a:lnTo>
                <a:lnTo>
                  <a:pt x="196342" y="7658"/>
                </a:lnTo>
                <a:lnTo>
                  <a:pt x="149225" y="0"/>
                </a:lnTo>
                <a:lnTo>
                  <a:pt x="102108" y="7658"/>
                </a:lnTo>
                <a:lnTo>
                  <a:pt x="61087" y="28968"/>
                </a:lnTo>
                <a:lnTo>
                  <a:pt x="28702" y="61480"/>
                </a:lnTo>
                <a:lnTo>
                  <a:pt x="7620" y="102717"/>
                </a:lnTo>
                <a:lnTo>
                  <a:pt x="0" y="150190"/>
                </a:lnTo>
                <a:lnTo>
                  <a:pt x="0" y="300418"/>
                </a:lnTo>
                <a:lnTo>
                  <a:pt x="298577" y="300418"/>
                </a:lnTo>
                <a:lnTo>
                  <a:pt x="298577" y="301307"/>
                </a:lnTo>
                <a:lnTo>
                  <a:pt x="597154" y="876"/>
                </a:lnTo>
                <a:close/>
              </a:path>
              <a:path w="1789429" h="301625">
                <a:moveTo>
                  <a:pt x="1788922" y="149199"/>
                </a:moveTo>
                <a:lnTo>
                  <a:pt x="1781302" y="102031"/>
                </a:lnTo>
                <a:lnTo>
                  <a:pt x="1760093" y="61074"/>
                </a:lnTo>
                <a:lnTo>
                  <a:pt x="1727835" y="28790"/>
                </a:lnTo>
                <a:lnTo>
                  <a:pt x="1686814" y="7594"/>
                </a:lnTo>
                <a:lnTo>
                  <a:pt x="1639697" y="0"/>
                </a:lnTo>
                <a:lnTo>
                  <a:pt x="1592580" y="7594"/>
                </a:lnTo>
                <a:lnTo>
                  <a:pt x="1551559" y="28790"/>
                </a:lnTo>
                <a:lnTo>
                  <a:pt x="1519174" y="61074"/>
                </a:lnTo>
                <a:lnTo>
                  <a:pt x="1498092" y="102031"/>
                </a:lnTo>
                <a:lnTo>
                  <a:pt x="1493012" y="133477"/>
                </a:lnTo>
                <a:lnTo>
                  <a:pt x="1493012" y="0"/>
                </a:lnTo>
                <a:lnTo>
                  <a:pt x="1194689" y="0"/>
                </a:lnTo>
                <a:lnTo>
                  <a:pt x="897128" y="297929"/>
                </a:lnTo>
                <a:lnTo>
                  <a:pt x="597408" y="0"/>
                </a:lnTo>
                <a:lnTo>
                  <a:pt x="597408" y="298424"/>
                </a:lnTo>
                <a:lnTo>
                  <a:pt x="1493012" y="298437"/>
                </a:lnTo>
                <a:lnTo>
                  <a:pt x="1493012" y="164922"/>
                </a:lnTo>
                <a:lnTo>
                  <a:pt x="1498092" y="196367"/>
                </a:lnTo>
                <a:lnTo>
                  <a:pt x="1519174" y="237324"/>
                </a:lnTo>
                <a:lnTo>
                  <a:pt x="1551559" y="269621"/>
                </a:lnTo>
                <a:lnTo>
                  <a:pt x="1592580" y="290804"/>
                </a:lnTo>
                <a:lnTo>
                  <a:pt x="1639697" y="298411"/>
                </a:lnTo>
                <a:lnTo>
                  <a:pt x="1686814" y="290804"/>
                </a:lnTo>
                <a:lnTo>
                  <a:pt x="1727835" y="269621"/>
                </a:lnTo>
                <a:lnTo>
                  <a:pt x="1760093" y="237324"/>
                </a:lnTo>
                <a:lnTo>
                  <a:pt x="1781302" y="196367"/>
                </a:lnTo>
                <a:lnTo>
                  <a:pt x="1788922" y="149199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779264" y="6553198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24" y="0"/>
                </a:moveTo>
                <a:lnTo>
                  <a:pt x="0" y="0"/>
                </a:lnTo>
                <a:lnTo>
                  <a:pt x="0" y="298424"/>
                </a:lnTo>
                <a:lnTo>
                  <a:pt x="298424" y="298424"/>
                </a:lnTo>
                <a:lnTo>
                  <a:pt x="29842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86200" y="6553200"/>
            <a:ext cx="295910" cy="298450"/>
          </a:xfrm>
          <a:custGeom>
            <a:avLst/>
            <a:gdLst/>
            <a:ahLst/>
            <a:cxnLst/>
            <a:rect l="l" t="t" r="r" b="b"/>
            <a:pathLst>
              <a:path w="295910" h="298450">
                <a:moveTo>
                  <a:pt x="147700" y="0"/>
                </a:moveTo>
                <a:lnTo>
                  <a:pt x="100964" y="7594"/>
                </a:lnTo>
                <a:lnTo>
                  <a:pt x="60451" y="28790"/>
                </a:lnTo>
                <a:lnTo>
                  <a:pt x="28448" y="61086"/>
                </a:lnTo>
                <a:lnTo>
                  <a:pt x="7492" y="102044"/>
                </a:lnTo>
                <a:lnTo>
                  <a:pt x="0" y="149212"/>
                </a:lnTo>
                <a:lnTo>
                  <a:pt x="7492" y="196366"/>
                </a:lnTo>
                <a:lnTo>
                  <a:pt x="28448" y="237319"/>
                </a:lnTo>
                <a:lnTo>
                  <a:pt x="60451" y="269610"/>
                </a:lnTo>
                <a:lnTo>
                  <a:pt x="100964" y="290788"/>
                </a:lnTo>
                <a:lnTo>
                  <a:pt x="147700" y="298391"/>
                </a:lnTo>
                <a:lnTo>
                  <a:pt x="194437" y="290788"/>
                </a:lnTo>
                <a:lnTo>
                  <a:pt x="234950" y="269610"/>
                </a:lnTo>
                <a:lnTo>
                  <a:pt x="266826" y="237319"/>
                </a:lnTo>
                <a:lnTo>
                  <a:pt x="287909" y="196366"/>
                </a:lnTo>
                <a:lnTo>
                  <a:pt x="295401" y="149212"/>
                </a:lnTo>
                <a:lnTo>
                  <a:pt x="287909" y="102044"/>
                </a:lnTo>
                <a:lnTo>
                  <a:pt x="266826" y="61086"/>
                </a:lnTo>
                <a:lnTo>
                  <a:pt x="234950" y="28790"/>
                </a:lnTo>
                <a:lnTo>
                  <a:pt x="194437" y="7594"/>
                </a:lnTo>
                <a:lnTo>
                  <a:pt x="14770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5077967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8" y="7594"/>
                </a:lnTo>
                <a:lnTo>
                  <a:pt x="61087" y="28790"/>
                </a:lnTo>
                <a:lnTo>
                  <a:pt x="28702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6"/>
                </a:lnTo>
                <a:lnTo>
                  <a:pt x="28702" y="237319"/>
                </a:lnTo>
                <a:lnTo>
                  <a:pt x="61087" y="269610"/>
                </a:lnTo>
                <a:lnTo>
                  <a:pt x="102108" y="290788"/>
                </a:lnTo>
                <a:lnTo>
                  <a:pt x="149225" y="298391"/>
                </a:lnTo>
                <a:lnTo>
                  <a:pt x="196342" y="290788"/>
                </a:lnTo>
                <a:lnTo>
                  <a:pt x="237362" y="269610"/>
                </a:lnTo>
                <a:lnTo>
                  <a:pt x="269621" y="237319"/>
                </a:lnTo>
                <a:lnTo>
                  <a:pt x="290830" y="196366"/>
                </a:lnTo>
                <a:lnTo>
                  <a:pt x="298450" y="149212"/>
                </a:lnTo>
                <a:lnTo>
                  <a:pt x="290830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2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4181855" y="6553200"/>
            <a:ext cx="597535" cy="298450"/>
          </a:xfrm>
          <a:custGeom>
            <a:avLst/>
            <a:gdLst/>
            <a:ahLst/>
            <a:cxnLst/>
            <a:rect l="l" t="t" r="r" b="b"/>
            <a:pathLst>
              <a:path w="597535" h="298450">
                <a:moveTo>
                  <a:pt x="597281" y="0"/>
                </a:moveTo>
                <a:lnTo>
                  <a:pt x="0" y="0"/>
                </a:lnTo>
                <a:lnTo>
                  <a:pt x="298577" y="298430"/>
                </a:lnTo>
                <a:lnTo>
                  <a:pt x="59728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197863" y="6553198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298665" y="0"/>
                </a:moveTo>
                <a:lnTo>
                  <a:pt x="0" y="0"/>
                </a:lnTo>
                <a:lnTo>
                  <a:pt x="0" y="298424"/>
                </a:lnTo>
                <a:lnTo>
                  <a:pt x="298665" y="298424"/>
                </a:lnTo>
                <a:lnTo>
                  <a:pt x="29866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304800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12" y="0"/>
                </a:moveTo>
                <a:lnTo>
                  <a:pt x="102044" y="7594"/>
                </a:lnTo>
                <a:lnTo>
                  <a:pt x="61086" y="28790"/>
                </a:lnTo>
                <a:lnTo>
                  <a:pt x="28790" y="61086"/>
                </a:lnTo>
                <a:lnTo>
                  <a:pt x="7594" y="102044"/>
                </a:lnTo>
                <a:lnTo>
                  <a:pt x="0" y="149212"/>
                </a:lnTo>
                <a:lnTo>
                  <a:pt x="7594" y="196366"/>
                </a:lnTo>
                <a:lnTo>
                  <a:pt x="28790" y="237319"/>
                </a:lnTo>
                <a:lnTo>
                  <a:pt x="61086" y="269610"/>
                </a:lnTo>
                <a:lnTo>
                  <a:pt x="102044" y="290788"/>
                </a:lnTo>
                <a:lnTo>
                  <a:pt x="149212" y="298391"/>
                </a:lnTo>
                <a:lnTo>
                  <a:pt x="196367" y="290788"/>
                </a:lnTo>
                <a:lnTo>
                  <a:pt x="237337" y="269610"/>
                </a:lnTo>
                <a:lnTo>
                  <a:pt x="269633" y="237319"/>
                </a:lnTo>
                <a:lnTo>
                  <a:pt x="290804" y="196366"/>
                </a:lnTo>
                <a:lnTo>
                  <a:pt x="298424" y="149212"/>
                </a:lnTo>
                <a:lnTo>
                  <a:pt x="290804" y="102044"/>
                </a:lnTo>
                <a:lnTo>
                  <a:pt x="269633" y="61086"/>
                </a:lnTo>
                <a:lnTo>
                  <a:pt x="237337" y="28790"/>
                </a:lnTo>
                <a:lnTo>
                  <a:pt x="196367" y="7594"/>
                </a:lnTo>
                <a:lnTo>
                  <a:pt x="149212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496567" y="6553200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5" h="298450">
                <a:moveTo>
                  <a:pt x="149351" y="0"/>
                </a:moveTo>
                <a:lnTo>
                  <a:pt x="102107" y="7594"/>
                </a:lnTo>
                <a:lnTo>
                  <a:pt x="61087" y="28790"/>
                </a:lnTo>
                <a:lnTo>
                  <a:pt x="28828" y="61086"/>
                </a:lnTo>
                <a:lnTo>
                  <a:pt x="7619" y="102044"/>
                </a:lnTo>
                <a:lnTo>
                  <a:pt x="0" y="149212"/>
                </a:lnTo>
                <a:lnTo>
                  <a:pt x="7619" y="196366"/>
                </a:lnTo>
                <a:lnTo>
                  <a:pt x="28828" y="237319"/>
                </a:lnTo>
                <a:lnTo>
                  <a:pt x="61087" y="269610"/>
                </a:lnTo>
                <a:lnTo>
                  <a:pt x="102107" y="290788"/>
                </a:lnTo>
                <a:lnTo>
                  <a:pt x="149351" y="298391"/>
                </a:lnTo>
                <a:lnTo>
                  <a:pt x="196595" y="290788"/>
                </a:lnTo>
                <a:lnTo>
                  <a:pt x="237617" y="269610"/>
                </a:lnTo>
                <a:lnTo>
                  <a:pt x="269875" y="237319"/>
                </a:lnTo>
                <a:lnTo>
                  <a:pt x="291083" y="196366"/>
                </a:lnTo>
                <a:lnTo>
                  <a:pt x="298704" y="149212"/>
                </a:lnTo>
                <a:lnTo>
                  <a:pt x="291083" y="102044"/>
                </a:lnTo>
                <a:lnTo>
                  <a:pt x="269875" y="61086"/>
                </a:lnTo>
                <a:lnTo>
                  <a:pt x="237617" y="28790"/>
                </a:lnTo>
                <a:lnTo>
                  <a:pt x="196595" y="7594"/>
                </a:lnTo>
                <a:lnTo>
                  <a:pt x="14935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603504" y="6553200"/>
            <a:ext cx="596900" cy="298450"/>
          </a:xfrm>
          <a:custGeom>
            <a:avLst/>
            <a:gdLst/>
            <a:ahLst/>
            <a:cxnLst/>
            <a:rect l="l" t="t" r="r" b="b"/>
            <a:pathLst>
              <a:path w="596900" h="298450">
                <a:moveTo>
                  <a:pt x="596874" y="0"/>
                </a:moveTo>
                <a:lnTo>
                  <a:pt x="0" y="0"/>
                </a:lnTo>
                <a:lnTo>
                  <a:pt x="298437" y="298430"/>
                </a:lnTo>
                <a:lnTo>
                  <a:pt x="59687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8653271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9"/>
                </a:lnTo>
                <a:lnTo>
                  <a:pt x="28701" y="237328"/>
                </a:lnTo>
                <a:lnTo>
                  <a:pt x="61086" y="269628"/>
                </a:lnTo>
                <a:lnTo>
                  <a:pt x="102107" y="290809"/>
                </a:lnTo>
                <a:lnTo>
                  <a:pt x="149225" y="298419"/>
                </a:lnTo>
                <a:lnTo>
                  <a:pt x="196342" y="290809"/>
                </a:lnTo>
                <a:lnTo>
                  <a:pt x="237362" y="269628"/>
                </a:lnTo>
                <a:lnTo>
                  <a:pt x="269621" y="237328"/>
                </a:lnTo>
                <a:lnTo>
                  <a:pt x="290829" y="196369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2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7760207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0" y="0"/>
                </a:moveTo>
                <a:lnTo>
                  <a:pt x="0" y="298430"/>
                </a:lnTo>
                <a:lnTo>
                  <a:pt x="298450" y="298430"/>
                </a:lnTo>
                <a:lnTo>
                  <a:pt x="0" y="0"/>
                </a:lnTo>
                <a:close/>
              </a:path>
            </a:pathLst>
          </a:custGeom>
          <a:solidFill>
            <a:srgbClr val="EE1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6565392" y="6553198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298653" y="0"/>
                </a:moveTo>
                <a:lnTo>
                  <a:pt x="0" y="0"/>
                </a:lnTo>
                <a:lnTo>
                  <a:pt x="0" y="298437"/>
                </a:lnTo>
                <a:lnTo>
                  <a:pt x="298653" y="298437"/>
                </a:lnTo>
                <a:lnTo>
                  <a:pt x="29865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5669279" y="6553200"/>
            <a:ext cx="302260" cy="298450"/>
          </a:xfrm>
          <a:custGeom>
            <a:avLst/>
            <a:gdLst/>
            <a:ahLst/>
            <a:cxnLst/>
            <a:rect l="l" t="t" r="r" b="b"/>
            <a:pathLst>
              <a:path w="302260" h="298450">
                <a:moveTo>
                  <a:pt x="150875" y="0"/>
                </a:moveTo>
                <a:lnTo>
                  <a:pt x="103124" y="7594"/>
                </a:lnTo>
                <a:lnTo>
                  <a:pt x="61722" y="28790"/>
                </a:lnTo>
                <a:lnTo>
                  <a:pt x="29210" y="61086"/>
                </a:lnTo>
                <a:lnTo>
                  <a:pt x="7620" y="102057"/>
                </a:lnTo>
                <a:lnTo>
                  <a:pt x="0" y="149225"/>
                </a:lnTo>
                <a:lnTo>
                  <a:pt x="7620" y="196383"/>
                </a:lnTo>
                <a:lnTo>
                  <a:pt x="29210" y="237342"/>
                </a:lnTo>
                <a:lnTo>
                  <a:pt x="61722" y="269641"/>
                </a:lnTo>
                <a:lnTo>
                  <a:pt x="103124" y="290824"/>
                </a:lnTo>
                <a:lnTo>
                  <a:pt x="150875" y="298430"/>
                </a:lnTo>
                <a:lnTo>
                  <a:pt x="198628" y="290824"/>
                </a:lnTo>
                <a:lnTo>
                  <a:pt x="240030" y="269641"/>
                </a:lnTo>
                <a:lnTo>
                  <a:pt x="272542" y="237342"/>
                </a:lnTo>
                <a:lnTo>
                  <a:pt x="294132" y="196383"/>
                </a:lnTo>
                <a:lnTo>
                  <a:pt x="301752" y="149225"/>
                </a:lnTo>
                <a:lnTo>
                  <a:pt x="294132" y="102057"/>
                </a:lnTo>
                <a:lnTo>
                  <a:pt x="272542" y="61086"/>
                </a:lnTo>
                <a:lnTo>
                  <a:pt x="240030" y="28790"/>
                </a:lnTo>
                <a:lnTo>
                  <a:pt x="198628" y="7594"/>
                </a:lnTo>
                <a:lnTo>
                  <a:pt x="15087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6864095" y="6553200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149351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828" y="61086"/>
                </a:lnTo>
                <a:lnTo>
                  <a:pt x="7620" y="102057"/>
                </a:lnTo>
                <a:lnTo>
                  <a:pt x="0" y="149225"/>
                </a:lnTo>
                <a:lnTo>
                  <a:pt x="7620" y="196383"/>
                </a:lnTo>
                <a:lnTo>
                  <a:pt x="28828" y="237342"/>
                </a:lnTo>
                <a:lnTo>
                  <a:pt x="61086" y="269641"/>
                </a:lnTo>
                <a:lnTo>
                  <a:pt x="102107" y="290824"/>
                </a:lnTo>
                <a:lnTo>
                  <a:pt x="149351" y="298430"/>
                </a:lnTo>
                <a:lnTo>
                  <a:pt x="196596" y="290824"/>
                </a:lnTo>
                <a:lnTo>
                  <a:pt x="237617" y="269641"/>
                </a:lnTo>
                <a:lnTo>
                  <a:pt x="269875" y="237342"/>
                </a:lnTo>
                <a:lnTo>
                  <a:pt x="291083" y="196383"/>
                </a:lnTo>
                <a:lnTo>
                  <a:pt x="298703" y="149225"/>
                </a:lnTo>
                <a:lnTo>
                  <a:pt x="291083" y="102057"/>
                </a:lnTo>
                <a:lnTo>
                  <a:pt x="269875" y="61086"/>
                </a:lnTo>
                <a:lnTo>
                  <a:pt x="237617" y="28790"/>
                </a:lnTo>
                <a:lnTo>
                  <a:pt x="196596" y="7594"/>
                </a:lnTo>
                <a:lnTo>
                  <a:pt x="14935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5971032" y="6553200"/>
            <a:ext cx="596900" cy="298450"/>
          </a:xfrm>
          <a:custGeom>
            <a:avLst/>
            <a:gdLst/>
            <a:ahLst/>
            <a:cxnLst/>
            <a:rect l="l" t="t" r="r" b="b"/>
            <a:pathLst>
              <a:path w="596900" h="298450">
                <a:moveTo>
                  <a:pt x="596899" y="0"/>
                </a:moveTo>
                <a:lnTo>
                  <a:pt x="0" y="0"/>
                </a:lnTo>
                <a:lnTo>
                  <a:pt x="298450" y="298430"/>
                </a:lnTo>
                <a:lnTo>
                  <a:pt x="596899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7162800" y="6553200"/>
            <a:ext cx="596900" cy="301625"/>
          </a:xfrm>
          <a:custGeom>
            <a:avLst/>
            <a:gdLst/>
            <a:ahLst/>
            <a:cxnLst/>
            <a:rect l="l" t="t" r="r" b="b"/>
            <a:pathLst>
              <a:path w="596900" h="301625">
                <a:moveTo>
                  <a:pt x="149225" y="0"/>
                </a:moveTo>
                <a:lnTo>
                  <a:pt x="102107" y="7658"/>
                </a:lnTo>
                <a:lnTo>
                  <a:pt x="61086" y="28968"/>
                </a:lnTo>
                <a:lnTo>
                  <a:pt x="28828" y="61493"/>
                </a:lnTo>
                <a:lnTo>
                  <a:pt x="7620" y="102717"/>
                </a:lnTo>
                <a:lnTo>
                  <a:pt x="0" y="150202"/>
                </a:lnTo>
                <a:lnTo>
                  <a:pt x="0" y="300411"/>
                </a:lnTo>
                <a:lnTo>
                  <a:pt x="298450" y="300411"/>
                </a:lnTo>
                <a:lnTo>
                  <a:pt x="298450" y="301304"/>
                </a:lnTo>
                <a:lnTo>
                  <a:pt x="596900" y="876"/>
                </a:lnTo>
                <a:lnTo>
                  <a:pt x="298450" y="876"/>
                </a:lnTo>
                <a:lnTo>
                  <a:pt x="298450" y="137960"/>
                </a:lnTo>
                <a:lnTo>
                  <a:pt x="297942" y="137998"/>
                </a:lnTo>
                <a:lnTo>
                  <a:pt x="287527" y="93979"/>
                </a:lnTo>
                <a:lnTo>
                  <a:pt x="265429" y="56045"/>
                </a:lnTo>
                <a:lnTo>
                  <a:pt x="233679" y="26327"/>
                </a:lnTo>
                <a:lnTo>
                  <a:pt x="194182" y="693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8955023" y="6556247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50" y="0"/>
                </a:moveTo>
                <a:lnTo>
                  <a:pt x="0" y="0"/>
                </a:lnTo>
                <a:lnTo>
                  <a:pt x="0" y="296415"/>
                </a:lnTo>
                <a:lnTo>
                  <a:pt x="4064" y="298404"/>
                </a:lnTo>
                <a:lnTo>
                  <a:pt x="298450" y="298404"/>
                </a:lnTo>
                <a:lnTo>
                  <a:pt x="29845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0744200" y="6553200"/>
            <a:ext cx="596900" cy="301625"/>
          </a:xfrm>
          <a:custGeom>
            <a:avLst/>
            <a:gdLst/>
            <a:ahLst/>
            <a:cxnLst/>
            <a:rect l="l" t="t" r="r" b="b"/>
            <a:pathLst>
              <a:path w="596900" h="301625">
                <a:moveTo>
                  <a:pt x="149225" y="0"/>
                </a:moveTo>
                <a:lnTo>
                  <a:pt x="102107" y="7658"/>
                </a:lnTo>
                <a:lnTo>
                  <a:pt x="61086" y="28968"/>
                </a:lnTo>
                <a:lnTo>
                  <a:pt x="28828" y="61480"/>
                </a:lnTo>
                <a:lnTo>
                  <a:pt x="7620" y="102717"/>
                </a:lnTo>
                <a:lnTo>
                  <a:pt x="0" y="150190"/>
                </a:lnTo>
                <a:lnTo>
                  <a:pt x="0" y="300411"/>
                </a:lnTo>
                <a:lnTo>
                  <a:pt x="298450" y="300411"/>
                </a:lnTo>
                <a:lnTo>
                  <a:pt x="298450" y="301304"/>
                </a:lnTo>
                <a:lnTo>
                  <a:pt x="596900" y="876"/>
                </a:lnTo>
                <a:lnTo>
                  <a:pt x="298450" y="876"/>
                </a:lnTo>
                <a:lnTo>
                  <a:pt x="298450" y="150190"/>
                </a:lnTo>
                <a:lnTo>
                  <a:pt x="290829" y="102717"/>
                </a:lnTo>
                <a:lnTo>
                  <a:pt x="269748" y="61480"/>
                </a:lnTo>
                <a:lnTo>
                  <a:pt x="237363" y="28968"/>
                </a:lnTo>
                <a:lnTo>
                  <a:pt x="196342" y="7658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0149840" y="6553198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24" y="0"/>
                </a:moveTo>
                <a:lnTo>
                  <a:pt x="0" y="0"/>
                </a:lnTo>
                <a:lnTo>
                  <a:pt x="0" y="298424"/>
                </a:lnTo>
                <a:lnTo>
                  <a:pt x="298424" y="298424"/>
                </a:lnTo>
                <a:lnTo>
                  <a:pt x="29842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9256776" y="6553200"/>
            <a:ext cx="295910" cy="298450"/>
          </a:xfrm>
          <a:custGeom>
            <a:avLst/>
            <a:gdLst/>
            <a:ahLst/>
            <a:cxnLst/>
            <a:rect l="l" t="t" r="r" b="b"/>
            <a:pathLst>
              <a:path w="295909" h="298450">
                <a:moveTo>
                  <a:pt x="147700" y="0"/>
                </a:moveTo>
                <a:lnTo>
                  <a:pt x="100965" y="7594"/>
                </a:lnTo>
                <a:lnTo>
                  <a:pt x="60451" y="28790"/>
                </a:lnTo>
                <a:lnTo>
                  <a:pt x="28448" y="61086"/>
                </a:lnTo>
                <a:lnTo>
                  <a:pt x="7493" y="102044"/>
                </a:lnTo>
                <a:lnTo>
                  <a:pt x="0" y="149212"/>
                </a:lnTo>
                <a:lnTo>
                  <a:pt x="7493" y="196366"/>
                </a:lnTo>
                <a:lnTo>
                  <a:pt x="28448" y="237319"/>
                </a:lnTo>
                <a:lnTo>
                  <a:pt x="60451" y="269610"/>
                </a:lnTo>
                <a:lnTo>
                  <a:pt x="100965" y="290788"/>
                </a:lnTo>
                <a:lnTo>
                  <a:pt x="147700" y="298391"/>
                </a:lnTo>
                <a:lnTo>
                  <a:pt x="194437" y="290788"/>
                </a:lnTo>
                <a:lnTo>
                  <a:pt x="234950" y="269610"/>
                </a:lnTo>
                <a:lnTo>
                  <a:pt x="266826" y="237319"/>
                </a:lnTo>
                <a:lnTo>
                  <a:pt x="287908" y="196366"/>
                </a:lnTo>
                <a:lnTo>
                  <a:pt x="295401" y="149212"/>
                </a:lnTo>
                <a:lnTo>
                  <a:pt x="287908" y="102044"/>
                </a:lnTo>
                <a:lnTo>
                  <a:pt x="266826" y="61086"/>
                </a:lnTo>
                <a:lnTo>
                  <a:pt x="234950" y="28790"/>
                </a:lnTo>
                <a:lnTo>
                  <a:pt x="194437" y="7594"/>
                </a:lnTo>
                <a:lnTo>
                  <a:pt x="14770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1292840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19" y="102044"/>
                </a:lnTo>
                <a:lnTo>
                  <a:pt x="0" y="149212"/>
                </a:lnTo>
                <a:lnTo>
                  <a:pt x="7619" y="196366"/>
                </a:lnTo>
                <a:lnTo>
                  <a:pt x="28701" y="237319"/>
                </a:lnTo>
                <a:lnTo>
                  <a:pt x="61086" y="269610"/>
                </a:lnTo>
                <a:lnTo>
                  <a:pt x="102107" y="290788"/>
                </a:lnTo>
                <a:lnTo>
                  <a:pt x="149225" y="298391"/>
                </a:lnTo>
                <a:lnTo>
                  <a:pt x="196341" y="290788"/>
                </a:lnTo>
                <a:lnTo>
                  <a:pt x="237362" y="269610"/>
                </a:lnTo>
                <a:lnTo>
                  <a:pt x="269620" y="237319"/>
                </a:lnTo>
                <a:lnTo>
                  <a:pt x="290829" y="196366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0" y="61086"/>
                </a:lnTo>
                <a:lnTo>
                  <a:pt x="237362" y="28790"/>
                </a:lnTo>
                <a:lnTo>
                  <a:pt x="196341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10448543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6"/>
                </a:lnTo>
                <a:lnTo>
                  <a:pt x="28701" y="237319"/>
                </a:lnTo>
                <a:lnTo>
                  <a:pt x="61086" y="269610"/>
                </a:lnTo>
                <a:lnTo>
                  <a:pt x="102107" y="290788"/>
                </a:lnTo>
                <a:lnTo>
                  <a:pt x="149225" y="298391"/>
                </a:lnTo>
                <a:lnTo>
                  <a:pt x="196341" y="290788"/>
                </a:lnTo>
                <a:lnTo>
                  <a:pt x="237362" y="269610"/>
                </a:lnTo>
                <a:lnTo>
                  <a:pt x="269621" y="237319"/>
                </a:lnTo>
                <a:lnTo>
                  <a:pt x="290829" y="196366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1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9555480" y="6553200"/>
            <a:ext cx="594360" cy="298450"/>
          </a:xfrm>
          <a:custGeom>
            <a:avLst/>
            <a:gdLst/>
            <a:ahLst/>
            <a:cxnLst/>
            <a:rect l="l" t="t" r="r" b="b"/>
            <a:pathLst>
              <a:path w="594359" h="298450">
                <a:moveTo>
                  <a:pt x="594233" y="0"/>
                </a:moveTo>
                <a:lnTo>
                  <a:pt x="0" y="0"/>
                </a:lnTo>
                <a:lnTo>
                  <a:pt x="297052" y="298430"/>
                </a:lnTo>
                <a:lnTo>
                  <a:pt x="59423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009A8E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4998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009A8E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009A8E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55424" cy="682751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353568" y="2517648"/>
            <a:ext cx="5318760" cy="1962785"/>
          </a:xfrm>
          <a:custGeom>
            <a:avLst/>
            <a:gdLst/>
            <a:ahLst/>
            <a:cxnLst/>
            <a:rect l="l" t="t" r="r" b="b"/>
            <a:pathLst>
              <a:path w="5318760" h="1962785">
                <a:moveTo>
                  <a:pt x="5318252" y="0"/>
                </a:moveTo>
                <a:lnTo>
                  <a:pt x="0" y="0"/>
                </a:lnTo>
                <a:lnTo>
                  <a:pt x="0" y="1962403"/>
                </a:lnTo>
                <a:lnTo>
                  <a:pt x="5318252" y="1962403"/>
                </a:lnTo>
                <a:lnTo>
                  <a:pt x="5318252" y="0"/>
                </a:lnTo>
                <a:close/>
              </a:path>
            </a:pathLst>
          </a:custGeom>
          <a:solidFill>
            <a:srgbClr val="0499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336280" y="1898904"/>
            <a:ext cx="3569335" cy="3571875"/>
          </a:xfrm>
          <a:custGeom>
            <a:avLst/>
            <a:gdLst/>
            <a:ahLst/>
            <a:cxnLst/>
            <a:rect l="l" t="t" r="r" b="b"/>
            <a:pathLst>
              <a:path w="3569334" h="3571875">
                <a:moveTo>
                  <a:pt x="3569080" y="0"/>
                </a:moveTo>
                <a:lnTo>
                  <a:pt x="0" y="0"/>
                </a:lnTo>
                <a:lnTo>
                  <a:pt x="0" y="3571748"/>
                </a:lnTo>
                <a:lnTo>
                  <a:pt x="3569080" y="3571748"/>
                </a:lnTo>
                <a:lnTo>
                  <a:pt x="3569080" y="0"/>
                </a:lnTo>
                <a:close/>
              </a:path>
            </a:pathLst>
          </a:custGeom>
          <a:solidFill>
            <a:srgbClr val="009A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84447" y="6556247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50" y="0"/>
                </a:moveTo>
                <a:lnTo>
                  <a:pt x="0" y="0"/>
                </a:lnTo>
                <a:lnTo>
                  <a:pt x="0" y="296415"/>
                </a:lnTo>
                <a:lnTo>
                  <a:pt x="4190" y="298404"/>
                </a:lnTo>
                <a:lnTo>
                  <a:pt x="298450" y="298404"/>
                </a:lnTo>
                <a:lnTo>
                  <a:pt x="29845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8216" y="280238"/>
            <a:ext cx="9007475" cy="75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009A8E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8216" y="1677746"/>
            <a:ext cx="7412990" cy="2588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4998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711" y="2601290"/>
            <a:ext cx="10393045" cy="1976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5325" marR="207010" indent="-478790">
              <a:lnSpc>
                <a:spcPct val="100000"/>
              </a:lnSpc>
              <a:spcBef>
                <a:spcPts val="95"/>
              </a:spcBef>
            </a:pP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32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Конкурсе</a:t>
            </a:r>
            <a:r>
              <a:rPr sz="32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по</a:t>
            </a:r>
            <a:r>
              <a:rPr sz="32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20" dirty="0">
                <a:solidFill>
                  <a:srgbClr val="FFFFFF"/>
                </a:solidFill>
                <a:latin typeface="Arial"/>
                <a:cs typeface="Arial"/>
              </a:rPr>
              <a:t>предоставлению</a:t>
            </a:r>
            <a:r>
              <a:rPr sz="32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грантов</a:t>
            </a:r>
            <a:r>
              <a:rPr sz="32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32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FF"/>
                </a:solidFill>
                <a:latin typeface="Arial"/>
                <a:cs typeface="Arial"/>
              </a:rPr>
              <a:t>форме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субсидий</a:t>
            </a:r>
            <a:r>
              <a:rPr sz="3200"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из</a:t>
            </a:r>
            <a:r>
              <a:rPr sz="3200" b="1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FF"/>
                </a:solidFill>
                <a:latin typeface="Arial"/>
                <a:cs typeface="Arial"/>
              </a:rPr>
              <a:t>бюджета</a:t>
            </a:r>
            <a:r>
              <a:rPr sz="3200"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20" dirty="0">
                <a:solidFill>
                  <a:srgbClr val="FFFFFF"/>
                </a:solidFill>
                <a:latin typeface="Arial"/>
                <a:cs typeface="Arial"/>
              </a:rPr>
              <a:t>Республики</a:t>
            </a:r>
            <a:r>
              <a:rPr sz="32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FF"/>
                </a:solidFill>
                <a:latin typeface="Arial"/>
                <a:cs typeface="Arial"/>
              </a:rPr>
              <a:t>Татарстан</a:t>
            </a:r>
            <a:endParaRPr sz="3200">
              <a:latin typeface="Arial"/>
              <a:cs typeface="Arial"/>
            </a:endParaRPr>
          </a:p>
          <a:p>
            <a:pPr marL="12700" marR="5080" indent="502920">
              <a:lnSpc>
                <a:spcPct val="100000"/>
              </a:lnSpc>
              <a:spcBef>
                <a:spcPts val="5"/>
              </a:spcBef>
            </a:pP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физическим</a:t>
            </a:r>
            <a:r>
              <a:rPr sz="32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лицам</a:t>
            </a:r>
            <a:r>
              <a:rPr sz="3200" b="1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на</a:t>
            </a:r>
            <a:r>
              <a:rPr sz="32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FF"/>
                </a:solidFill>
                <a:latin typeface="Arial"/>
                <a:cs typeface="Arial"/>
              </a:rPr>
              <a:t>реализацию</a:t>
            </a:r>
            <a:r>
              <a:rPr sz="320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FF"/>
                </a:solidFill>
                <a:latin typeface="Arial"/>
                <a:cs typeface="Arial"/>
              </a:rPr>
              <a:t>социально значимых</a:t>
            </a:r>
            <a:r>
              <a:rPr sz="3200" b="1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FF"/>
                </a:solidFill>
                <a:latin typeface="Arial"/>
                <a:cs typeface="Arial"/>
              </a:rPr>
              <a:t>проектов</a:t>
            </a:r>
            <a:r>
              <a:rPr sz="3200" b="1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32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сфере</a:t>
            </a:r>
            <a:r>
              <a:rPr sz="3200" b="1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25" dirty="0">
                <a:solidFill>
                  <a:srgbClr val="FFFFFF"/>
                </a:solidFill>
                <a:latin typeface="Arial"/>
                <a:cs typeface="Arial"/>
              </a:rPr>
              <a:t>молодежной</a:t>
            </a:r>
            <a:r>
              <a:rPr sz="32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FFFF"/>
                </a:solidFill>
                <a:latin typeface="Arial"/>
                <a:cs typeface="Arial"/>
              </a:rPr>
              <a:t>политики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9870" y="280238"/>
            <a:ext cx="44418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Номинации</a:t>
            </a:r>
            <a:r>
              <a:rPr sz="3600" spc="-235" dirty="0"/>
              <a:t> </a:t>
            </a:r>
            <a:r>
              <a:rPr sz="3600" spc="-55" dirty="0"/>
              <a:t>конкурса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84249" y="963549"/>
          <a:ext cx="9511665" cy="5483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6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spc="-50" dirty="0">
                          <a:latin typeface="Microsoft Sans Serif"/>
                          <a:cs typeface="Microsoft Sans Serif"/>
                        </a:rPr>
                        <a:t>№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Наименование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номинации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spc="-50" dirty="0">
                          <a:latin typeface="Microsoft Sans Serif"/>
                          <a:cs typeface="Microsoft Sans Serif"/>
                        </a:rPr>
                        <a:t>1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Творческие</a:t>
                      </a:r>
                      <a:r>
                        <a:rPr sz="1800" spc="-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инициативы</a:t>
                      </a:r>
                      <a:r>
                        <a:rPr sz="1800" spc="-9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молодежи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spc="-50" dirty="0">
                          <a:latin typeface="Microsoft Sans Serif"/>
                          <a:cs typeface="Microsoft Sans Serif"/>
                        </a:rPr>
                        <a:t>2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Инициативы</a:t>
                      </a:r>
                      <a:r>
                        <a:rPr sz="1800" spc="-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молодежи</a:t>
                      </a:r>
                      <a:r>
                        <a:rPr sz="1800" spc="-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1800" spc="-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поддержке</a:t>
                      </a:r>
                      <a:r>
                        <a:rPr sz="1800" spc="-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5" dirty="0">
                          <a:latin typeface="Microsoft Sans Serif"/>
                          <a:cs typeface="Microsoft Sans Serif"/>
                        </a:rPr>
                        <a:t>ЗОЖ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50" dirty="0">
                          <a:latin typeface="Microsoft Sans Serif"/>
                          <a:cs typeface="Microsoft Sans Serif"/>
                        </a:rPr>
                        <a:t>3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Инициативы</a:t>
                      </a:r>
                      <a:r>
                        <a:rPr sz="1800" spc="-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молодежи</a:t>
                      </a:r>
                      <a:r>
                        <a:rPr sz="1800" spc="-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по</a:t>
                      </a:r>
                      <a:r>
                        <a:rPr sz="1800" spc="-25" dirty="0">
                          <a:latin typeface="Microsoft Sans Serif"/>
                          <a:cs typeface="Microsoft Sans Serif"/>
                        </a:rPr>
                        <a:t> поддержке</a:t>
                      </a:r>
                      <a:r>
                        <a:rPr sz="1800" spc="-7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туризма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50" dirty="0">
                          <a:latin typeface="Microsoft Sans Serif"/>
                          <a:cs typeface="Microsoft Sans Serif"/>
                        </a:rPr>
                        <a:t>4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Патриотическое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воспитание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50" dirty="0">
                          <a:latin typeface="Microsoft Sans Serif"/>
                          <a:cs typeface="Microsoft Sans Serif"/>
                        </a:rPr>
                        <a:t>5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-30" dirty="0">
                          <a:latin typeface="Microsoft Sans Serif"/>
                          <a:cs typeface="Microsoft Sans Serif"/>
                        </a:rPr>
                        <a:t>Добровольческие</a:t>
                      </a:r>
                      <a:r>
                        <a:rPr sz="1800" spc="-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(волонтерские)</a:t>
                      </a:r>
                      <a:r>
                        <a:rPr sz="1800" spc="-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инициативы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молодежи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50" dirty="0">
                          <a:latin typeface="Microsoft Sans Serif"/>
                          <a:cs typeface="Microsoft Sans Serif"/>
                        </a:rPr>
                        <a:t>6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Молодёжные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медиа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spc="-50" dirty="0">
                          <a:latin typeface="Microsoft Sans Serif"/>
                          <a:cs typeface="Microsoft Sans Serif"/>
                        </a:rPr>
                        <a:t>7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Научные</a:t>
                      </a:r>
                      <a:r>
                        <a:rPr sz="1800" spc="-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инициативы</a:t>
                      </a:r>
                      <a:r>
                        <a:rPr sz="1800" spc="-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молодежи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spc="-50" dirty="0">
                          <a:latin typeface="Microsoft Sans Serif"/>
                          <a:cs typeface="Microsoft Sans Serif"/>
                        </a:rPr>
                        <a:t>8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Социальное</a:t>
                      </a:r>
                      <a:r>
                        <a:rPr sz="1800" spc="-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предпринимательство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spc="-50" dirty="0">
                          <a:latin typeface="Microsoft Sans Serif"/>
                          <a:cs typeface="Microsoft Sans Serif"/>
                        </a:rPr>
                        <a:t>9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25" dirty="0">
                          <a:latin typeface="Microsoft Sans Serif"/>
                          <a:cs typeface="Microsoft Sans Serif"/>
                        </a:rPr>
                        <a:t>Профилактика</a:t>
                      </a:r>
                      <a:r>
                        <a:rPr sz="1800" spc="-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негативных</a:t>
                      </a:r>
                      <a:r>
                        <a:rPr sz="1800" spc="-7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проявлений</a:t>
                      </a:r>
                      <a:r>
                        <a:rPr sz="1800" spc="-10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молодежной среде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pc="-25" dirty="0">
                          <a:latin typeface="Microsoft Sans Serif"/>
                          <a:cs typeface="Microsoft Sans Serif"/>
                        </a:rPr>
                        <a:t>10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  <a:tabLst>
                          <a:tab pos="5899785" algn="l"/>
                        </a:tabLst>
                      </a:pP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Инициативы,</a:t>
                      </a:r>
                      <a:r>
                        <a:rPr sz="1800" spc="-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направленные на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5" dirty="0">
                          <a:latin typeface="Microsoft Sans Serif"/>
                          <a:cs typeface="Microsoft Sans Serif"/>
                        </a:rPr>
                        <a:t>поддержку</a:t>
                      </a:r>
                      <a:r>
                        <a:rPr sz="1800" spc="-7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молодежи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	с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инвалидностью</a:t>
                      </a:r>
                      <a:r>
                        <a:rPr sz="1800" spc="-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8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5" dirty="0">
                          <a:latin typeface="Microsoft Sans Serif"/>
                          <a:cs typeface="Microsoft Sans Serif"/>
                        </a:rPr>
                        <a:t>ОВЗ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pc="-25" dirty="0">
                          <a:latin typeface="Microsoft Sans Serif"/>
                          <a:cs typeface="Microsoft Sans Serif"/>
                        </a:rPr>
                        <a:t>11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Укрепление</a:t>
                      </a:r>
                      <a:r>
                        <a:rPr sz="1800" spc="-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семейных</a:t>
                      </a:r>
                      <a:r>
                        <a:rPr sz="1800" spc="-8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ценностей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25" dirty="0">
                          <a:latin typeface="Microsoft Sans Serif"/>
                          <a:cs typeface="Microsoft Sans Serif"/>
                        </a:rPr>
                        <a:t>12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Карьера</a:t>
                      </a:r>
                      <a:r>
                        <a:rPr sz="1800" spc="-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8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профессиональная</a:t>
                      </a:r>
                      <a:r>
                        <a:rPr sz="1800" spc="-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самореализация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25" dirty="0">
                          <a:latin typeface="Microsoft Sans Serif"/>
                          <a:cs typeface="Microsoft Sans Serif"/>
                        </a:rPr>
                        <a:t>13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Межкультурные</a:t>
                      </a:r>
                      <a:r>
                        <a:rPr sz="1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35" dirty="0">
                          <a:latin typeface="Microsoft Sans Serif"/>
                          <a:cs typeface="Microsoft Sans Serif"/>
                        </a:rPr>
                        <a:t>коммуникации</a:t>
                      </a:r>
                      <a:r>
                        <a:rPr sz="1800" spc="-9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8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межнациональное</a:t>
                      </a:r>
                      <a:r>
                        <a:rPr sz="1800" spc="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взаимодействие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25" dirty="0">
                          <a:latin typeface="Microsoft Sans Serif"/>
                          <a:cs typeface="Microsoft Sans Serif"/>
                        </a:rPr>
                        <a:t>14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Развитие</a:t>
                      </a:r>
                      <a:r>
                        <a:rPr sz="1800" spc="-25" dirty="0">
                          <a:latin typeface="Microsoft Sans Serif"/>
                          <a:cs typeface="Microsoft Sans Serif"/>
                        </a:rPr>
                        <a:t> механизмов</a:t>
                      </a:r>
                      <a:r>
                        <a:rPr sz="1800" spc="-9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5" dirty="0">
                          <a:latin typeface="Microsoft Sans Serif"/>
                          <a:cs typeface="Microsoft Sans Serif"/>
                        </a:rPr>
                        <a:t>оказания</a:t>
                      </a:r>
                      <a:r>
                        <a:rPr sz="1800" spc="-9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20" dirty="0">
                          <a:latin typeface="Microsoft Sans Serif"/>
                          <a:cs typeface="Microsoft Sans Serif"/>
                        </a:rPr>
                        <a:t>психологической</a:t>
                      </a:r>
                      <a:r>
                        <a:rPr sz="1800" spc="-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помощи</a:t>
                      </a:r>
                      <a:r>
                        <a:rPr sz="18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молодежи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57816" y="295656"/>
            <a:ext cx="1941576" cy="47244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84447" y="6556247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50" y="0"/>
                </a:moveTo>
                <a:lnTo>
                  <a:pt x="0" y="0"/>
                </a:lnTo>
                <a:lnTo>
                  <a:pt x="0" y="296415"/>
                </a:lnTo>
                <a:lnTo>
                  <a:pt x="4190" y="298404"/>
                </a:lnTo>
                <a:lnTo>
                  <a:pt x="298450" y="298404"/>
                </a:lnTo>
                <a:lnTo>
                  <a:pt x="29845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58911" y="6556247"/>
            <a:ext cx="597535" cy="298450"/>
          </a:xfrm>
          <a:custGeom>
            <a:avLst/>
            <a:gdLst/>
            <a:ahLst/>
            <a:cxnLst/>
            <a:rect l="l" t="t" r="r" b="b"/>
            <a:pathLst>
              <a:path w="597534" h="298450">
                <a:moveTo>
                  <a:pt x="597281" y="0"/>
                </a:moveTo>
                <a:lnTo>
                  <a:pt x="298069" y="0"/>
                </a:lnTo>
                <a:lnTo>
                  <a:pt x="0" y="297424"/>
                </a:lnTo>
                <a:lnTo>
                  <a:pt x="2032" y="298404"/>
                </a:lnTo>
                <a:lnTo>
                  <a:pt x="597281" y="298404"/>
                </a:lnTo>
                <a:lnTo>
                  <a:pt x="59728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956547" y="6853427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4">
                <a:moveTo>
                  <a:pt x="0" y="0"/>
                </a:moveTo>
                <a:lnTo>
                  <a:pt x="298703" y="0"/>
                </a:lnTo>
              </a:path>
            </a:pathLst>
          </a:custGeom>
          <a:ln w="9144">
            <a:solidFill>
              <a:srgbClr val="0099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5373623" y="6556247"/>
            <a:ext cx="300355" cy="302260"/>
            <a:chOff x="5373623" y="6556247"/>
            <a:chExt cx="300355" cy="302260"/>
          </a:xfrm>
        </p:grpSpPr>
        <p:sp>
          <p:nvSpPr>
            <p:cNvPr id="6" name="object 6"/>
            <p:cNvSpPr/>
            <p:nvPr/>
          </p:nvSpPr>
          <p:spPr>
            <a:xfrm>
              <a:off x="5375147" y="6853426"/>
              <a:ext cx="298450" cy="0"/>
            </a:xfrm>
            <a:custGeom>
              <a:avLst/>
              <a:gdLst/>
              <a:ahLst/>
              <a:cxnLst/>
              <a:rect l="l" t="t" r="r" b="b"/>
              <a:pathLst>
                <a:path w="298450">
                  <a:moveTo>
                    <a:pt x="0" y="0"/>
                  </a:moveTo>
                  <a:lnTo>
                    <a:pt x="298323" y="0"/>
                  </a:lnTo>
                </a:path>
              </a:pathLst>
            </a:custGeom>
            <a:ln w="9144">
              <a:solidFill>
                <a:srgbClr val="0099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73623" y="6556247"/>
              <a:ext cx="299085" cy="295910"/>
            </a:xfrm>
            <a:custGeom>
              <a:avLst/>
              <a:gdLst/>
              <a:ahLst/>
              <a:cxnLst/>
              <a:rect l="l" t="t" r="r" b="b"/>
              <a:pathLst>
                <a:path w="299085" h="295909">
                  <a:moveTo>
                    <a:pt x="298653" y="0"/>
                  </a:moveTo>
                  <a:lnTo>
                    <a:pt x="0" y="0"/>
                  </a:lnTo>
                  <a:lnTo>
                    <a:pt x="0" y="295656"/>
                  </a:lnTo>
                  <a:lnTo>
                    <a:pt x="298653" y="295656"/>
                  </a:lnTo>
                  <a:lnTo>
                    <a:pt x="298653" y="0"/>
                  </a:lnTo>
                  <a:close/>
                </a:path>
              </a:pathLst>
            </a:custGeom>
            <a:solidFill>
              <a:srgbClr val="0099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795272" y="6553200"/>
            <a:ext cx="1789430" cy="301625"/>
          </a:xfrm>
          <a:custGeom>
            <a:avLst/>
            <a:gdLst/>
            <a:ahLst/>
            <a:cxnLst/>
            <a:rect l="l" t="t" r="r" b="b"/>
            <a:pathLst>
              <a:path w="1789429" h="301625">
                <a:moveTo>
                  <a:pt x="597154" y="876"/>
                </a:moveTo>
                <a:lnTo>
                  <a:pt x="298577" y="876"/>
                </a:lnTo>
                <a:lnTo>
                  <a:pt x="298577" y="150190"/>
                </a:lnTo>
                <a:lnTo>
                  <a:pt x="290957" y="102717"/>
                </a:lnTo>
                <a:lnTo>
                  <a:pt x="269748" y="61480"/>
                </a:lnTo>
                <a:lnTo>
                  <a:pt x="237490" y="28968"/>
                </a:lnTo>
                <a:lnTo>
                  <a:pt x="196342" y="7658"/>
                </a:lnTo>
                <a:lnTo>
                  <a:pt x="149225" y="0"/>
                </a:lnTo>
                <a:lnTo>
                  <a:pt x="102108" y="7658"/>
                </a:lnTo>
                <a:lnTo>
                  <a:pt x="61087" y="28968"/>
                </a:lnTo>
                <a:lnTo>
                  <a:pt x="28702" y="61480"/>
                </a:lnTo>
                <a:lnTo>
                  <a:pt x="7620" y="102717"/>
                </a:lnTo>
                <a:lnTo>
                  <a:pt x="0" y="150190"/>
                </a:lnTo>
                <a:lnTo>
                  <a:pt x="0" y="300418"/>
                </a:lnTo>
                <a:lnTo>
                  <a:pt x="298577" y="300418"/>
                </a:lnTo>
                <a:lnTo>
                  <a:pt x="298577" y="301307"/>
                </a:lnTo>
                <a:lnTo>
                  <a:pt x="597154" y="876"/>
                </a:lnTo>
                <a:close/>
              </a:path>
              <a:path w="1789429" h="301625">
                <a:moveTo>
                  <a:pt x="1788922" y="149199"/>
                </a:moveTo>
                <a:lnTo>
                  <a:pt x="1781302" y="102031"/>
                </a:lnTo>
                <a:lnTo>
                  <a:pt x="1760093" y="61074"/>
                </a:lnTo>
                <a:lnTo>
                  <a:pt x="1727835" y="28790"/>
                </a:lnTo>
                <a:lnTo>
                  <a:pt x="1686814" y="7594"/>
                </a:lnTo>
                <a:lnTo>
                  <a:pt x="1639697" y="0"/>
                </a:lnTo>
                <a:lnTo>
                  <a:pt x="1592580" y="7594"/>
                </a:lnTo>
                <a:lnTo>
                  <a:pt x="1551559" y="28790"/>
                </a:lnTo>
                <a:lnTo>
                  <a:pt x="1519174" y="61074"/>
                </a:lnTo>
                <a:lnTo>
                  <a:pt x="1498092" y="102031"/>
                </a:lnTo>
                <a:lnTo>
                  <a:pt x="1493012" y="133477"/>
                </a:lnTo>
                <a:lnTo>
                  <a:pt x="1493012" y="0"/>
                </a:lnTo>
                <a:lnTo>
                  <a:pt x="1194689" y="0"/>
                </a:lnTo>
                <a:lnTo>
                  <a:pt x="897128" y="297929"/>
                </a:lnTo>
                <a:lnTo>
                  <a:pt x="597408" y="0"/>
                </a:lnTo>
                <a:lnTo>
                  <a:pt x="597408" y="298424"/>
                </a:lnTo>
                <a:lnTo>
                  <a:pt x="1493012" y="298437"/>
                </a:lnTo>
                <a:lnTo>
                  <a:pt x="1493012" y="164922"/>
                </a:lnTo>
                <a:lnTo>
                  <a:pt x="1498092" y="196367"/>
                </a:lnTo>
                <a:lnTo>
                  <a:pt x="1519174" y="237324"/>
                </a:lnTo>
                <a:lnTo>
                  <a:pt x="1551559" y="269621"/>
                </a:lnTo>
                <a:lnTo>
                  <a:pt x="1592580" y="290804"/>
                </a:lnTo>
                <a:lnTo>
                  <a:pt x="1639697" y="298411"/>
                </a:lnTo>
                <a:lnTo>
                  <a:pt x="1686814" y="290804"/>
                </a:lnTo>
                <a:lnTo>
                  <a:pt x="1727835" y="269621"/>
                </a:lnTo>
                <a:lnTo>
                  <a:pt x="1760093" y="237324"/>
                </a:lnTo>
                <a:lnTo>
                  <a:pt x="1781302" y="196367"/>
                </a:lnTo>
                <a:lnTo>
                  <a:pt x="1788922" y="149199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79264" y="6553198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24" y="0"/>
                </a:moveTo>
                <a:lnTo>
                  <a:pt x="0" y="0"/>
                </a:lnTo>
                <a:lnTo>
                  <a:pt x="0" y="298424"/>
                </a:lnTo>
                <a:lnTo>
                  <a:pt x="298424" y="298424"/>
                </a:lnTo>
                <a:lnTo>
                  <a:pt x="29842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86200" y="6553200"/>
            <a:ext cx="295910" cy="298450"/>
          </a:xfrm>
          <a:custGeom>
            <a:avLst/>
            <a:gdLst/>
            <a:ahLst/>
            <a:cxnLst/>
            <a:rect l="l" t="t" r="r" b="b"/>
            <a:pathLst>
              <a:path w="295910" h="298450">
                <a:moveTo>
                  <a:pt x="147700" y="0"/>
                </a:moveTo>
                <a:lnTo>
                  <a:pt x="100964" y="7594"/>
                </a:lnTo>
                <a:lnTo>
                  <a:pt x="60451" y="28790"/>
                </a:lnTo>
                <a:lnTo>
                  <a:pt x="28448" y="61086"/>
                </a:lnTo>
                <a:lnTo>
                  <a:pt x="7492" y="102044"/>
                </a:lnTo>
                <a:lnTo>
                  <a:pt x="0" y="149212"/>
                </a:lnTo>
                <a:lnTo>
                  <a:pt x="7492" y="196366"/>
                </a:lnTo>
                <a:lnTo>
                  <a:pt x="28448" y="237319"/>
                </a:lnTo>
                <a:lnTo>
                  <a:pt x="60451" y="269610"/>
                </a:lnTo>
                <a:lnTo>
                  <a:pt x="100964" y="290788"/>
                </a:lnTo>
                <a:lnTo>
                  <a:pt x="147700" y="298391"/>
                </a:lnTo>
                <a:lnTo>
                  <a:pt x="194437" y="290788"/>
                </a:lnTo>
                <a:lnTo>
                  <a:pt x="234950" y="269610"/>
                </a:lnTo>
                <a:lnTo>
                  <a:pt x="266826" y="237319"/>
                </a:lnTo>
                <a:lnTo>
                  <a:pt x="287909" y="196366"/>
                </a:lnTo>
                <a:lnTo>
                  <a:pt x="295401" y="149212"/>
                </a:lnTo>
                <a:lnTo>
                  <a:pt x="287909" y="102044"/>
                </a:lnTo>
                <a:lnTo>
                  <a:pt x="266826" y="61086"/>
                </a:lnTo>
                <a:lnTo>
                  <a:pt x="234950" y="28790"/>
                </a:lnTo>
                <a:lnTo>
                  <a:pt x="194437" y="7594"/>
                </a:lnTo>
                <a:lnTo>
                  <a:pt x="14770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77967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8" y="7594"/>
                </a:lnTo>
                <a:lnTo>
                  <a:pt x="61087" y="28790"/>
                </a:lnTo>
                <a:lnTo>
                  <a:pt x="28702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6"/>
                </a:lnTo>
                <a:lnTo>
                  <a:pt x="28702" y="237319"/>
                </a:lnTo>
                <a:lnTo>
                  <a:pt x="61087" y="269610"/>
                </a:lnTo>
                <a:lnTo>
                  <a:pt x="102108" y="290788"/>
                </a:lnTo>
                <a:lnTo>
                  <a:pt x="149225" y="298391"/>
                </a:lnTo>
                <a:lnTo>
                  <a:pt x="196342" y="290788"/>
                </a:lnTo>
                <a:lnTo>
                  <a:pt x="237362" y="269610"/>
                </a:lnTo>
                <a:lnTo>
                  <a:pt x="269621" y="237319"/>
                </a:lnTo>
                <a:lnTo>
                  <a:pt x="290830" y="196366"/>
                </a:lnTo>
                <a:lnTo>
                  <a:pt x="298450" y="149212"/>
                </a:lnTo>
                <a:lnTo>
                  <a:pt x="290830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2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81855" y="6553200"/>
            <a:ext cx="597535" cy="298450"/>
          </a:xfrm>
          <a:custGeom>
            <a:avLst/>
            <a:gdLst/>
            <a:ahLst/>
            <a:cxnLst/>
            <a:rect l="l" t="t" r="r" b="b"/>
            <a:pathLst>
              <a:path w="597535" h="298450">
                <a:moveTo>
                  <a:pt x="597281" y="0"/>
                </a:moveTo>
                <a:lnTo>
                  <a:pt x="0" y="0"/>
                </a:lnTo>
                <a:lnTo>
                  <a:pt x="298577" y="298430"/>
                </a:lnTo>
                <a:lnTo>
                  <a:pt x="59728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97863" y="6553198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298665" y="0"/>
                </a:moveTo>
                <a:lnTo>
                  <a:pt x="0" y="0"/>
                </a:lnTo>
                <a:lnTo>
                  <a:pt x="0" y="298424"/>
                </a:lnTo>
                <a:lnTo>
                  <a:pt x="298665" y="298424"/>
                </a:lnTo>
                <a:lnTo>
                  <a:pt x="29866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4800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12" y="0"/>
                </a:moveTo>
                <a:lnTo>
                  <a:pt x="102044" y="7594"/>
                </a:lnTo>
                <a:lnTo>
                  <a:pt x="61086" y="28790"/>
                </a:lnTo>
                <a:lnTo>
                  <a:pt x="28790" y="61086"/>
                </a:lnTo>
                <a:lnTo>
                  <a:pt x="7594" y="102044"/>
                </a:lnTo>
                <a:lnTo>
                  <a:pt x="0" y="149212"/>
                </a:lnTo>
                <a:lnTo>
                  <a:pt x="7594" y="196366"/>
                </a:lnTo>
                <a:lnTo>
                  <a:pt x="28790" y="237319"/>
                </a:lnTo>
                <a:lnTo>
                  <a:pt x="61086" y="269610"/>
                </a:lnTo>
                <a:lnTo>
                  <a:pt x="102044" y="290788"/>
                </a:lnTo>
                <a:lnTo>
                  <a:pt x="149212" y="298391"/>
                </a:lnTo>
                <a:lnTo>
                  <a:pt x="196367" y="290788"/>
                </a:lnTo>
                <a:lnTo>
                  <a:pt x="237337" y="269610"/>
                </a:lnTo>
                <a:lnTo>
                  <a:pt x="269633" y="237319"/>
                </a:lnTo>
                <a:lnTo>
                  <a:pt x="290804" y="196366"/>
                </a:lnTo>
                <a:lnTo>
                  <a:pt x="298424" y="149212"/>
                </a:lnTo>
                <a:lnTo>
                  <a:pt x="290804" y="102044"/>
                </a:lnTo>
                <a:lnTo>
                  <a:pt x="269633" y="61086"/>
                </a:lnTo>
                <a:lnTo>
                  <a:pt x="237337" y="28790"/>
                </a:lnTo>
                <a:lnTo>
                  <a:pt x="196367" y="7594"/>
                </a:lnTo>
                <a:lnTo>
                  <a:pt x="149212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6567" y="6553200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5" h="298450">
                <a:moveTo>
                  <a:pt x="149351" y="0"/>
                </a:moveTo>
                <a:lnTo>
                  <a:pt x="102107" y="7594"/>
                </a:lnTo>
                <a:lnTo>
                  <a:pt x="61087" y="28790"/>
                </a:lnTo>
                <a:lnTo>
                  <a:pt x="28828" y="61086"/>
                </a:lnTo>
                <a:lnTo>
                  <a:pt x="7619" y="102044"/>
                </a:lnTo>
                <a:lnTo>
                  <a:pt x="0" y="149212"/>
                </a:lnTo>
                <a:lnTo>
                  <a:pt x="7619" y="196366"/>
                </a:lnTo>
                <a:lnTo>
                  <a:pt x="28828" y="237319"/>
                </a:lnTo>
                <a:lnTo>
                  <a:pt x="61087" y="269610"/>
                </a:lnTo>
                <a:lnTo>
                  <a:pt x="102107" y="290788"/>
                </a:lnTo>
                <a:lnTo>
                  <a:pt x="149351" y="298391"/>
                </a:lnTo>
                <a:lnTo>
                  <a:pt x="196595" y="290788"/>
                </a:lnTo>
                <a:lnTo>
                  <a:pt x="237617" y="269610"/>
                </a:lnTo>
                <a:lnTo>
                  <a:pt x="269875" y="237319"/>
                </a:lnTo>
                <a:lnTo>
                  <a:pt x="291083" y="196366"/>
                </a:lnTo>
                <a:lnTo>
                  <a:pt x="298704" y="149212"/>
                </a:lnTo>
                <a:lnTo>
                  <a:pt x="291083" y="102044"/>
                </a:lnTo>
                <a:lnTo>
                  <a:pt x="269875" y="61086"/>
                </a:lnTo>
                <a:lnTo>
                  <a:pt x="237617" y="28790"/>
                </a:lnTo>
                <a:lnTo>
                  <a:pt x="196595" y="7594"/>
                </a:lnTo>
                <a:lnTo>
                  <a:pt x="14935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03504" y="6553200"/>
            <a:ext cx="596900" cy="298450"/>
          </a:xfrm>
          <a:custGeom>
            <a:avLst/>
            <a:gdLst/>
            <a:ahLst/>
            <a:cxnLst/>
            <a:rect l="l" t="t" r="r" b="b"/>
            <a:pathLst>
              <a:path w="596900" h="298450">
                <a:moveTo>
                  <a:pt x="596874" y="0"/>
                </a:moveTo>
                <a:lnTo>
                  <a:pt x="0" y="0"/>
                </a:lnTo>
                <a:lnTo>
                  <a:pt x="298437" y="298430"/>
                </a:lnTo>
                <a:lnTo>
                  <a:pt x="59687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53271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9"/>
                </a:lnTo>
                <a:lnTo>
                  <a:pt x="28701" y="237328"/>
                </a:lnTo>
                <a:lnTo>
                  <a:pt x="61086" y="269628"/>
                </a:lnTo>
                <a:lnTo>
                  <a:pt x="102107" y="290809"/>
                </a:lnTo>
                <a:lnTo>
                  <a:pt x="149225" y="298419"/>
                </a:lnTo>
                <a:lnTo>
                  <a:pt x="196342" y="290809"/>
                </a:lnTo>
                <a:lnTo>
                  <a:pt x="237362" y="269628"/>
                </a:lnTo>
                <a:lnTo>
                  <a:pt x="269621" y="237328"/>
                </a:lnTo>
                <a:lnTo>
                  <a:pt x="290829" y="196369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2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760207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0" y="0"/>
                </a:moveTo>
                <a:lnTo>
                  <a:pt x="0" y="298430"/>
                </a:lnTo>
                <a:lnTo>
                  <a:pt x="298450" y="298430"/>
                </a:lnTo>
                <a:lnTo>
                  <a:pt x="0" y="0"/>
                </a:lnTo>
                <a:close/>
              </a:path>
            </a:pathLst>
          </a:custGeom>
          <a:solidFill>
            <a:srgbClr val="EE1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65392" y="6553198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298653" y="0"/>
                </a:moveTo>
                <a:lnTo>
                  <a:pt x="0" y="0"/>
                </a:lnTo>
                <a:lnTo>
                  <a:pt x="0" y="298437"/>
                </a:lnTo>
                <a:lnTo>
                  <a:pt x="298653" y="298437"/>
                </a:lnTo>
                <a:lnTo>
                  <a:pt x="29865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69279" y="6553200"/>
            <a:ext cx="302260" cy="298450"/>
          </a:xfrm>
          <a:custGeom>
            <a:avLst/>
            <a:gdLst/>
            <a:ahLst/>
            <a:cxnLst/>
            <a:rect l="l" t="t" r="r" b="b"/>
            <a:pathLst>
              <a:path w="302260" h="298450">
                <a:moveTo>
                  <a:pt x="150875" y="0"/>
                </a:moveTo>
                <a:lnTo>
                  <a:pt x="103124" y="7594"/>
                </a:lnTo>
                <a:lnTo>
                  <a:pt x="61722" y="28790"/>
                </a:lnTo>
                <a:lnTo>
                  <a:pt x="29210" y="61086"/>
                </a:lnTo>
                <a:lnTo>
                  <a:pt x="7620" y="102057"/>
                </a:lnTo>
                <a:lnTo>
                  <a:pt x="0" y="149225"/>
                </a:lnTo>
                <a:lnTo>
                  <a:pt x="7620" y="196383"/>
                </a:lnTo>
                <a:lnTo>
                  <a:pt x="29210" y="237342"/>
                </a:lnTo>
                <a:lnTo>
                  <a:pt x="61722" y="269641"/>
                </a:lnTo>
                <a:lnTo>
                  <a:pt x="103124" y="290824"/>
                </a:lnTo>
                <a:lnTo>
                  <a:pt x="150875" y="298430"/>
                </a:lnTo>
                <a:lnTo>
                  <a:pt x="198628" y="290824"/>
                </a:lnTo>
                <a:lnTo>
                  <a:pt x="240030" y="269641"/>
                </a:lnTo>
                <a:lnTo>
                  <a:pt x="272542" y="237342"/>
                </a:lnTo>
                <a:lnTo>
                  <a:pt x="294132" y="196383"/>
                </a:lnTo>
                <a:lnTo>
                  <a:pt x="301752" y="149225"/>
                </a:lnTo>
                <a:lnTo>
                  <a:pt x="294132" y="102057"/>
                </a:lnTo>
                <a:lnTo>
                  <a:pt x="272542" y="61086"/>
                </a:lnTo>
                <a:lnTo>
                  <a:pt x="240030" y="28790"/>
                </a:lnTo>
                <a:lnTo>
                  <a:pt x="198628" y="7594"/>
                </a:lnTo>
                <a:lnTo>
                  <a:pt x="15087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64095" y="6553200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149351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828" y="61086"/>
                </a:lnTo>
                <a:lnTo>
                  <a:pt x="7620" y="102057"/>
                </a:lnTo>
                <a:lnTo>
                  <a:pt x="0" y="149225"/>
                </a:lnTo>
                <a:lnTo>
                  <a:pt x="7620" y="196383"/>
                </a:lnTo>
                <a:lnTo>
                  <a:pt x="28828" y="237342"/>
                </a:lnTo>
                <a:lnTo>
                  <a:pt x="61086" y="269641"/>
                </a:lnTo>
                <a:lnTo>
                  <a:pt x="102107" y="290824"/>
                </a:lnTo>
                <a:lnTo>
                  <a:pt x="149351" y="298430"/>
                </a:lnTo>
                <a:lnTo>
                  <a:pt x="196596" y="290824"/>
                </a:lnTo>
                <a:lnTo>
                  <a:pt x="237617" y="269641"/>
                </a:lnTo>
                <a:lnTo>
                  <a:pt x="269875" y="237342"/>
                </a:lnTo>
                <a:lnTo>
                  <a:pt x="291083" y="196383"/>
                </a:lnTo>
                <a:lnTo>
                  <a:pt x="298703" y="149225"/>
                </a:lnTo>
                <a:lnTo>
                  <a:pt x="291083" y="102057"/>
                </a:lnTo>
                <a:lnTo>
                  <a:pt x="269875" y="61086"/>
                </a:lnTo>
                <a:lnTo>
                  <a:pt x="237617" y="28790"/>
                </a:lnTo>
                <a:lnTo>
                  <a:pt x="196596" y="7594"/>
                </a:lnTo>
                <a:lnTo>
                  <a:pt x="14935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71032" y="6553200"/>
            <a:ext cx="596900" cy="298450"/>
          </a:xfrm>
          <a:custGeom>
            <a:avLst/>
            <a:gdLst/>
            <a:ahLst/>
            <a:cxnLst/>
            <a:rect l="l" t="t" r="r" b="b"/>
            <a:pathLst>
              <a:path w="596900" h="298450">
                <a:moveTo>
                  <a:pt x="596899" y="0"/>
                </a:moveTo>
                <a:lnTo>
                  <a:pt x="0" y="0"/>
                </a:lnTo>
                <a:lnTo>
                  <a:pt x="298450" y="298430"/>
                </a:lnTo>
                <a:lnTo>
                  <a:pt x="596899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62800" y="6553200"/>
            <a:ext cx="596900" cy="301625"/>
          </a:xfrm>
          <a:custGeom>
            <a:avLst/>
            <a:gdLst/>
            <a:ahLst/>
            <a:cxnLst/>
            <a:rect l="l" t="t" r="r" b="b"/>
            <a:pathLst>
              <a:path w="596900" h="301625">
                <a:moveTo>
                  <a:pt x="149225" y="0"/>
                </a:moveTo>
                <a:lnTo>
                  <a:pt x="102107" y="7658"/>
                </a:lnTo>
                <a:lnTo>
                  <a:pt x="61086" y="28968"/>
                </a:lnTo>
                <a:lnTo>
                  <a:pt x="28828" y="61493"/>
                </a:lnTo>
                <a:lnTo>
                  <a:pt x="7620" y="102717"/>
                </a:lnTo>
                <a:lnTo>
                  <a:pt x="0" y="150202"/>
                </a:lnTo>
                <a:lnTo>
                  <a:pt x="0" y="300411"/>
                </a:lnTo>
                <a:lnTo>
                  <a:pt x="298450" y="300411"/>
                </a:lnTo>
                <a:lnTo>
                  <a:pt x="298450" y="301304"/>
                </a:lnTo>
                <a:lnTo>
                  <a:pt x="596900" y="876"/>
                </a:lnTo>
                <a:lnTo>
                  <a:pt x="298450" y="876"/>
                </a:lnTo>
                <a:lnTo>
                  <a:pt x="298450" y="137960"/>
                </a:lnTo>
                <a:lnTo>
                  <a:pt x="297942" y="137998"/>
                </a:lnTo>
                <a:lnTo>
                  <a:pt x="287527" y="93979"/>
                </a:lnTo>
                <a:lnTo>
                  <a:pt x="265429" y="56045"/>
                </a:lnTo>
                <a:lnTo>
                  <a:pt x="233679" y="26327"/>
                </a:lnTo>
                <a:lnTo>
                  <a:pt x="194182" y="693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955023" y="6556247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50" y="0"/>
                </a:moveTo>
                <a:lnTo>
                  <a:pt x="0" y="0"/>
                </a:lnTo>
                <a:lnTo>
                  <a:pt x="0" y="296415"/>
                </a:lnTo>
                <a:lnTo>
                  <a:pt x="4064" y="298404"/>
                </a:lnTo>
                <a:lnTo>
                  <a:pt x="298450" y="298404"/>
                </a:lnTo>
                <a:lnTo>
                  <a:pt x="29845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744200" y="6553200"/>
            <a:ext cx="596900" cy="301625"/>
          </a:xfrm>
          <a:custGeom>
            <a:avLst/>
            <a:gdLst/>
            <a:ahLst/>
            <a:cxnLst/>
            <a:rect l="l" t="t" r="r" b="b"/>
            <a:pathLst>
              <a:path w="596900" h="301625">
                <a:moveTo>
                  <a:pt x="149225" y="0"/>
                </a:moveTo>
                <a:lnTo>
                  <a:pt x="102107" y="7658"/>
                </a:lnTo>
                <a:lnTo>
                  <a:pt x="61086" y="28968"/>
                </a:lnTo>
                <a:lnTo>
                  <a:pt x="28828" y="61480"/>
                </a:lnTo>
                <a:lnTo>
                  <a:pt x="7620" y="102717"/>
                </a:lnTo>
                <a:lnTo>
                  <a:pt x="0" y="150190"/>
                </a:lnTo>
                <a:lnTo>
                  <a:pt x="0" y="300411"/>
                </a:lnTo>
                <a:lnTo>
                  <a:pt x="298450" y="300411"/>
                </a:lnTo>
                <a:lnTo>
                  <a:pt x="298450" y="301304"/>
                </a:lnTo>
                <a:lnTo>
                  <a:pt x="596900" y="876"/>
                </a:lnTo>
                <a:lnTo>
                  <a:pt x="298450" y="876"/>
                </a:lnTo>
                <a:lnTo>
                  <a:pt x="298450" y="150190"/>
                </a:lnTo>
                <a:lnTo>
                  <a:pt x="290829" y="102717"/>
                </a:lnTo>
                <a:lnTo>
                  <a:pt x="269748" y="61480"/>
                </a:lnTo>
                <a:lnTo>
                  <a:pt x="237363" y="28968"/>
                </a:lnTo>
                <a:lnTo>
                  <a:pt x="196342" y="7658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149840" y="6553198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24" y="0"/>
                </a:moveTo>
                <a:lnTo>
                  <a:pt x="0" y="0"/>
                </a:lnTo>
                <a:lnTo>
                  <a:pt x="0" y="298424"/>
                </a:lnTo>
                <a:lnTo>
                  <a:pt x="298424" y="298424"/>
                </a:lnTo>
                <a:lnTo>
                  <a:pt x="29842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256776" y="6553200"/>
            <a:ext cx="295910" cy="298450"/>
          </a:xfrm>
          <a:custGeom>
            <a:avLst/>
            <a:gdLst/>
            <a:ahLst/>
            <a:cxnLst/>
            <a:rect l="l" t="t" r="r" b="b"/>
            <a:pathLst>
              <a:path w="295909" h="298450">
                <a:moveTo>
                  <a:pt x="147700" y="0"/>
                </a:moveTo>
                <a:lnTo>
                  <a:pt x="100965" y="7594"/>
                </a:lnTo>
                <a:lnTo>
                  <a:pt x="60451" y="28790"/>
                </a:lnTo>
                <a:lnTo>
                  <a:pt x="28448" y="61086"/>
                </a:lnTo>
                <a:lnTo>
                  <a:pt x="7493" y="102044"/>
                </a:lnTo>
                <a:lnTo>
                  <a:pt x="0" y="149212"/>
                </a:lnTo>
                <a:lnTo>
                  <a:pt x="7493" y="196366"/>
                </a:lnTo>
                <a:lnTo>
                  <a:pt x="28448" y="237319"/>
                </a:lnTo>
                <a:lnTo>
                  <a:pt x="60451" y="269610"/>
                </a:lnTo>
                <a:lnTo>
                  <a:pt x="100965" y="290788"/>
                </a:lnTo>
                <a:lnTo>
                  <a:pt x="147700" y="298391"/>
                </a:lnTo>
                <a:lnTo>
                  <a:pt x="194437" y="290788"/>
                </a:lnTo>
                <a:lnTo>
                  <a:pt x="234950" y="269610"/>
                </a:lnTo>
                <a:lnTo>
                  <a:pt x="266826" y="237319"/>
                </a:lnTo>
                <a:lnTo>
                  <a:pt x="287908" y="196366"/>
                </a:lnTo>
                <a:lnTo>
                  <a:pt x="295401" y="149212"/>
                </a:lnTo>
                <a:lnTo>
                  <a:pt x="287908" y="102044"/>
                </a:lnTo>
                <a:lnTo>
                  <a:pt x="266826" y="61086"/>
                </a:lnTo>
                <a:lnTo>
                  <a:pt x="234950" y="28790"/>
                </a:lnTo>
                <a:lnTo>
                  <a:pt x="194437" y="7594"/>
                </a:lnTo>
                <a:lnTo>
                  <a:pt x="14770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292840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19" y="102044"/>
                </a:lnTo>
                <a:lnTo>
                  <a:pt x="0" y="149212"/>
                </a:lnTo>
                <a:lnTo>
                  <a:pt x="7619" y="196366"/>
                </a:lnTo>
                <a:lnTo>
                  <a:pt x="28701" y="237319"/>
                </a:lnTo>
                <a:lnTo>
                  <a:pt x="61086" y="269610"/>
                </a:lnTo>
                <a:lnTo>
                  <a:pt x="102107" y="290788"/>
                </a:lnTo>
                <a:lnTo>
                  <a:pt x="149225" y="298391"/>
                </a:lnTo>
                <a:lnTo>
                  <a:pt x="196341" y="290788"/>
                </a:lnTo>
                <a:lnTo>
                  <a:pt x="237362" y="269610"/>
                </a:lnTo>
                <a:lnTo>
                  <a:pt x="269620" y="237319"/>
                </a:lnTo>
                <a:lnTo>
                  <a:pt x="290829" y="196366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0" y="61086"/>
                </a:lnTo>
                <a:lnTo>
                  <a:pt x="237362" y="28790"/>
                </a:lnTo>
                <a:lnTo>
                  <a:pt x="196341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448543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6"/>
                </a:lnTo>
                <a:lnTo>
                  <a:pt x="28701" y="237319"/>
                </a:lnTo>
                <a:lnTo>
                  <a:pt x="61086" y="269610"/>
                </a:lnTo>
                <a:lnTo>
                  <a:pt x="102107" y="290788"/>
                </a:lnTo>
                <a:lnTo>
                  <a:pt x="149225" y="298391"/>
                </a:lnTo>
                <a:lnTo>
                  <a:pt x="196341" y="290788"/>
                </a:lnTo>
                <a:lnTo>
                  <a:pt x="237362" y="269610"/>
                </a:lnTo>
                <a:lnTo>
                  <a:pt x="269621" y="237319"/>
                </a:lnTo>
                <a:lnTo>
                  <a:pt x="290829" y="196366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1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555480" y="6553200"/>
            <a:ext cx="594360" cy="298450"/>
          </a:xfrm>
          <a:custGeom>
            <a:avLst/>
            <a:gdLst/>
            <a:ahLst/>
            <a:cxnLst/>
            <a:rect l="l" t="t" r="r" b="b"/>
            <a:pathLst>
              <a:path w="594359" h="298450">
                <a:moveTo>
                  <a:pt x="594233" y="0"/>
                </a:moveTo>
                <a:lnTo>
                  <a:pt x="0" y="0"/>
                </a:lnTo>
                <a:lnTo>
                  <a:pt x="297052" y="298430"/>
                </a:lnTo>
                <a:lnTo>
                  <a:pt x="59423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Сроки</a:t>
            </a:r>
            <a:r>
              <a:rPr spc="-120" dirty="0"/>
              <a:t> </a:t>
            </a:r>
            <a:r>
              <a:rPr dirty="0"/>
              <a:t>проведения</a:t>
            </a:r>
            <a:r>
              <a:rPr spc="-140" dirty="0"/>
              <a:t> </a:t>
            </a:r>
            <a:r>
              <a:rPr spc="-45" dirty="0"/>
              <a:t>Конкурса</a:t>
            </a:r>
            <a:r>
              <a:rPr spc="-110" dirty="0"/>
              <a:t> </a:t>
            </a:r>
            <a:r>
              <a:rPr dirty="0"/>
              <a:t>и</a:t>
            </a:r>
            <a:r>
              <a:rPr spc="-75" dirty="0"/>
              <a:t> </a:t>
            </a:r>
            <a:r>
              <a:rPr dirty="0"/>
              <a:t>реализации</a:t>
            </a:r>
            <a:r>
              <a:rPr spc="-180" dirty="0"/>
              <a:t> </a:t>
            </a:r>
            <a:r>
              <a:rPr spc="-10" dirty="0"/>
              <a:t>грантов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body" idx="1"/>
          </p:nvPr>
        </p:nvSpPr>
        <p:spPr>
          <a:xfrm>
            <a:off x="458216" y="1677746"/>
            <a:ext cx="7412990" cy="25994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Старт</a:t>
            </a:r>
            <a:r>
              <a:rPr spc="-45" dirty="0"/>
              <a:t> </a:t>
            </a:r>
            <a:r>
              <a:rPr dirty="0"/>
              <a:t>приема</a:t>
            </a:r>
            <a:r>
              <a:rPr spc="-100" dirty="0"/>
              <a:t> </a:t>
            </a:r>
            <a:r>
              <a:rPr dirty="0"/>
              <a:t>заявок:</a:t>
            </a:r>
            <a:r>
              <a:rPr spc="-120" dirty="0"/>
              <a:t> </a:t>
            </a:r>
            <a:r>
              <a:rPr dirty="0">
                <a:solidFill>
                  <a:srgbClr val="FF0000"/>
                </a:solidFill>
              </a:rPr>
              <a:t>с</a:t>
            </a:r>
            <a:r>
              <a:rPr spc="-10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2</a:t>
            </a:r>
            <a:r>
              <a:rPr lang="ru-RU" spc="-10" dirty="0">
                <a:solidFill>
                  <a:srgbClr val="FF0000"/>
                </a:solidFill>
              </a:rPr>
              <a:t>2</a:t>
            </a:r>
            <a:r>
              <a:rPr spc="-10" dirty="0">
                <a:solidFill>
                  <a:srgbClr val="FF0000"/>
                </a:solidFill>
              </a:rPr>
              <a:t>.</a:t>
            </a:r>
            <a:r>
              <a:rPr lang="ru-RU" spc="-10" dirty="0">
                <a:solidFill>
                  <a:srgbClr val="FF0000"/>
                </a:solidFill>
              </a:rPr>
              <a:t>01</a:t>
            </a:r>
            <a:r>
              <a:rPr spc="-10" dirty="0">
                <a:solidFill>
                  <a:srgbClr val="FF0000"/>
                </a:solidFill>
              </a:rPr>
              <a:t>.202</a:t>
            </a:r>
            <a:r>
              <a:rPr lang="ru-RU" spc="-10" dirty="0">
                <a:solidFill>
                  <a:srgbClr val="FF0000"/>
                </a:solidFill>
              </a:rPr>
              <a:t>4</a:t>
            </a:r>
            <a:endParaRPr spc="-10" dirty="0">
              <a:solidFill>
                <a:srgbClr val="FF0000"/>
              </a:solidFill>
            </a:endParaRPr>
          </a:p>
          <a:p>
            <a:pPr marL="12700" marR="5080">
              <a:lnSpc>
                <a:spcPct val="100000"/>
              </a:lnSpc>
            </a:pPr>
            <a:r>
              <a:rPr dirty="0"/>
              <a:t>Завершение</a:t>
            </a:r>
            <a:r>
              <a:rPr spc="-85" dirty="0"/>
              <a:t> </a:t>
            </a:r>
            <a:r>
              <a:rPr dirty="0"/>
              <a:t>приема</a:t>
            </a:r>
            <a:r>
              <a:rPr spc="-105" dirty="0"/>
              <a:t> </a:t>
            </a:r>
            <a:r>
              <a:rPr dirty="0"/>
              <a:t>заявок:</a:t>
            </a:r>
            <a:r>
              <a:rPr spc="-120" dirty="0"/>
              <a:t> </a:t>
            </a:r>
            <a:r>
              <a:rPr dirty="0" err="1">
                <a:solidFill>
                  <a:srgbClr val="FF0000"/>
                </a:solidFill>
              </a:rPr>
              <a:t>до</a:t>
            </a:r>
            <a:r>
              <a:rPr spc="-90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2</a:t>
            </a:r>
            <a:r>
              <a:rPr lang="ru-RU" spc="-10" dirty="0">
                <a:solidFill>
                  <a:srgbClr val="FF0000"/>
                </a:solidFill>
              </a:rPr>
              <a:t>3</a:t>
            </a:r>
            <a:r>
              <a:rPr spc="-10" dirty="0">
                <a:solidFill>
                  <a:srgbClr val="FF0000"/>
                </a:solidFill>
              </a:rPr>
              <a:t>.</a:t>
            </a:r>
            <a:r>
              <a:rPr lang="ru-RU" spc="-10" dirty="0">
                <a:solidFill>
                  <a:srgbClr val="FF0000"/>
                </a:solidFill>
              </a:rPr>
              <a:t>02</a:t>
            </a:r>
            <a:r>
              <a:rPr spc="-10" dirty="0">
                <a:solidFill>
                  <a:srgbClr val="FF0000"/>
                </a:solidFill>
              </a:rPr>
              <a:t>.202</a:t>
            </a:r>
            <a:r>
              <a:rPr lang="ru-RU" spc="-10" dirty="0">
                <a:solidFill>
                  <a:srgbClr val="FF0000"/>
                </a:solidFill>
              </a:rPr>
              <a:t>4</a:t>
            </a:r>
            <a:r>
              <a:rPr spc="-10" dirty="0">
                <a:solidFill>
                  <a:srgbClr val="FF0000"/>
                </a:solidFill>
              </a:rPr>
              <a:t> </a:t>
            </a:r>
            <a:r>
              <a:rPr spc="-10" dirty="0"/>
              <a:t>Объявление</a:t>
            </a:r>
            <a:r>
              <a:rPr spc="-170" dirty="0"/>
              <a:t> </a:t>
            </a:r>
            <a:r>
              <a:rPr dirty="0"/>
              <a:t>итогов:</a:t>
            </a:r>
            <a:r>
              <a:rPr spc="-120" dirty="0"/>
              <a:t> </a:t>
            </a:r>
            <a:r>
              <a:rPr lang="ru-RU" spc="-10" dirty="0">
                <a:solidFill>
                  <a:srgbClr val="FF0000"/>
                </a:solidFill>
              </a:rPr>
              <a:t>24</a:t>
            </a:r>
            <a:r>
              <a:rPr spc="-10" dirty="0">
                <a:solidFill>
                  <a:srgbClr val="FF0000"/>
                </a:solidFill>
              </a:rPr>
              <a:t>.</a:t>
            </a:r>
            <a:r>
              <a:rPr lang="ru-RU" spc="-10" dirty="0">
                <a:solidFill>
                  <a:srgbClr val="FF0000"/>
                </a:solidFill>
              </a:rPr>
              <a:t>03</a:t>
            </a:r>
            <a:r>
              <a:rPr spc="-10" dirty="0">
                <a:solidFill>
                  <a:srgbClr val="FF0000"/>
                </a:solidFill>
              </a:rPr>
              <a:t>.202</a:t>
            </a:r>
            <a:r>
              <a:rPr lang="ru-RU" spc="-10" dirty="0">
                <a:solidFill>
                  <a:srgbClr val="FF0000"/>
                </a:solidFill>
              </a:rPr>
              <a:t>4</a:t>
            </a:r>
            <a:endParaRPr spc="-10" dirty="0">
              <a:solidFill>
                <a:srgbClr val="FF0000"/>
              </a:solidFill>
            </a:endParaRPr>
          </a:p>
          <a:p>
            <a:pPr marL="12700" marR="413384">
              <a:lnSpc>
                <a:spcPct val="100000"/>
              </a:lnSpc>
              <a:spcBef>
                <a:spcPts val="5"/>
              </a:spcBef>
            </a:pPr>
            <a:r>
              <a:rPr dirty="0"/>
              <a:t>Подписание</a:t>
            </a:r>
            <a:r>
              <a:rPr spc="-114" dirty="0"/>
              <a:t> </a:t>
            </a:r>
            <a:r>
              <a:rPr dirty="0"/>
              <a:t>Соглашений:</a:t>
            </a:r>
            <a:r>
              <a:rPr spc="-120" dirty="0"/>
              <a:t> </a:t>
            </a:r>
            <a:r>
              <a:rPr dirty="0" err="1">
                <a:solidFill>
                  <a:srgbClr val="FF0000"/>
                </a:solidFill>
              </a:rPr>
              <a:t>до</a:t>
            </a:r>
            <a:r>
              <a:rPr spc="-100" dirty="0">
                <a:solidFill>
                  <a:srgbClr val="FF0000"/>
                </a:solidFill>
              </a:rPr>
              <a:t> </a:t>
            </a:r>
            <a:r>
              <a:rPr lang="ru-RU" spc="-10" dirty="0">
                <a:solidFill>
                  <a:srgbClr val="FF0000"/>
                </a:solidFill>
              </a:rPr>
              <a:t>24</a:t>
            </a:r>
            <a:r>
              <a:rPr spc="-10" dirty="0">
                <a:solidFill>
                  <a:srgbClr val="FF0000"/>
                </a:solidFill>
              </a:rPr>
              <a:t>.</a:t>
            </a:r>
            <a:r>
              <a:rPr lang="ru-RU" spc="-10" dirty="0">
                <a:solidFill>
                  <a:srgbClr val="FF0000"/>
                </a:solidFill>
              </a:rPr>
              <a:t>04</a:t>
            </a:r>
            <a:r>
              <a:rPr spc="-10" dirty="0">
                <a:solidFill>
                  <a:srgbClr val="FF0000"/>
                </a:solidFill>
              </a:rPr>
              <a:t>.202</a:t>
            </a:r>
            <a:r>
              <a:rPr lang="ru-RU" spc="-10" dirty="0">
                <a:solidFill>
                  <a:srgbClr val="FF0000"/>
                </a:solidFill>
              </a:rPr>
              <a:t>4</a:t>
            </a:r>
            <a:r>
              <a:rPr spc="-10" dirty="0">
                <a:solidFill>
                  <a:srgbClr val="FF0000"/>
                </a:solidFill>
              </a:rPr>
              <a:t> </a:t>
            </a:r>
            <a:r>
              <a:rPr dirty="0" err="1"/>
              <a:t>Реализация</a:t>
            </a:r>
            <a:r>
              <a:rPr spc="-110" dirty="0"/>
              <a:t> </a:t>
            </a:r>
            <a:r>
              <a:rPr dirty="0" err="1"/>
              <a:t>грантов</a:t>
            </a:r>
            <a:r>
              <a:rPr lang="ru-RU" spc="-145" dirty="0"/>
              <a:t>: </a:t>
            </a:r>
            <a:r>
              <a:rPr lang="ru-RU" spc="-10" dirty="0">
                <a:solidFill>
                  <a:srgbClr val="FF0000"/>
                </a:solidFill>
              </a:rPr>
              <a:t>с 24.03.2024</a:t>
            </a:r>
          </a:p>
          <a:p>
            <a:pPr marL="12700" marR="413384">
              <a:lnSpc>
                <a:spcPct val="100000"/>
              </a:lnSpc>
              <a:spcBef>
                <a:spcPts val="5"/>
              </a:spcBef>
            </a:pPr>
            <a:r>
              <a:rPr lang="ru-RU" spc="-10" dirty="0"/>
              <a:t>П</a:t>
            </a:r>
            <a:r>
              <a:rPr spc="-10" dirty="0" err="1"/>
              <a:t>редоставление</a:t>
            </a:r>
            <a:r>
              <a:rPr spc="-10" dirty="0"/>
              <a:t> отчетов:</a:t>
            </a:r>
            <a:r>
              <a:rPr spc="-70" dirty="0"/>
              <a:t> </a:t>
            </a:r>
            <a:r>
              <a:rPr lang="ru-RU" spc="-70">
                <a:solidFill>
                  <a:srgbClr val="FF0000"/>
                </a:solidFill>
              </a:rPr>
              <a:t>до 05.11.2024</a:t>
            </a:r>
            <a:endParaRPr spc="-10" dirty="0">
              <a:solidFill>
                <a:srgbClr val="FF0000"/>
              </a:solidFill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0" y="6553198"/>
            <a:ext cx="304800" cy="298450"/>
          </a:xfrm>
          <a:custGeom>
            <a:avLst/>
            <a:gdLst/>
            <a:ahLst/>
            <a:cxnLst/>
            <a:rect l="l" t="t" r="r" b="b"/>
            <a:pathLst>
              <a:path w="304800" h="298450">
                <a:moveTo>
                  <a:pt x="304507" y="0"/>
                </a:moveTo>
                <a:lnTo>
                  <a:pt x="0" y="0"/>
                </a:lnTo>
                <a:lnTo>
                  <a:pt x="0" y="298424"/>
                </a:lnTo>
                <a:lnTo>
                  <a:pt x="304507" y="298424"/>
                </a:lnTo>
                <a:lnTo>
                  <a:pt x="304507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4" name="object 3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30383" y="505968"/>
            <a:ext cx="1944624" cy="46939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7" y="6556247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5" h="298450">
                <a:moveTo>
                  <a:pt x="298653" y="0"/>
                </a:moveTo>
                <a:lnTo>
                  <a:pt x="0" y="0"/>
                </a:lnTo>
                <a:lnTo>
                  <a:pt x="0" y="296415"/>
                </a:lnTo>
                <a:lnTo>
                  <a:pt x="4087" y="298404"/>
                </a:lnTo>
                <a:lnTo>
                  <a:pt x="298653" y="298404"/>
                </a:lnTo>
                <a:lnTo>
                  <a:pt x="29865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58911" y="6556247"/>
            <a:ext cx="600075" cy="298450"/>
          </a:xfrm>
          <a:custGeom>
            <a:avLst/>
            <a:gdLst/>
            <a:ahLst/>
            <a:cxnLst/>
            <a:rect l="l" t="t" r="r" b="b"/>
            <a:pathLst>
              <a:path w="600075" h="298450">
                <a:moveTo>
                  <a:pt x="599948" y="0"/>
                </a:moveTo>
                <a:lnTo>
                  <a:pt x="299466" y="0"/>
                </a:lnTo>
                <a:lnTo>
                  <a:pt x="0" y="297424"/>
                </a:lnTo>
                <a:lnTo>
                  <a:pt x="2032" y="298404"/>
                </a:lnTo>
                <a:lnTo>
                  <a:pt x="599948" y="298404"/>
                </a:lnTo>
                <a:lnTo>
                  <a:pt x="599948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956547" y="6853427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4">
                <a:moveTo>
                  <a:pt x="0" y="0"/>
                </a:moveTo>
                <a:lnTo>
                  <a:pt x="298703" y="0"/>
                </a:lnTo>
              </a:path>
            </a:pathLst>
          </a:custGeom>
          <a:ln w="9144">
            <a:solidFill>
              <a:srgbClr val="0099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5373623" y="6556247"/>
            <a:ext cx="300355" cy="302260"/>
            <a:chOff x="5373623" y="6556247"/>
            <a:chExt cx="300355" cy="302260"/>
          </a:xfrm>
        </p:grpSpPr>
        <p:sp>
          <p:nvSpPr>
            <p:cNvPr id="6" name="object 6"/>
            <p:cNvSpPr/>
            <p:nvPr/>
          </p:nvSpPr>
          <p:spPr>
            <a:xfrm>
              <a:off x="5375147" y="6853426"/>
              <a:ext cx="298450" cy="0"/>
            </a:xfrm>
            <a:custGeom>
              <a:avLst/>
              <a:gdLst/>
              <a:ahLst/>
              <a:cxnLst/>
              <a:rect l="l" t="t" r="r" b="b"/>
              <a:pathLst>
                <a:path w="298450">
                  <a:moveTo>
                    <a:pt x="0" y="0"/>
                  </a:moveTo>
                  <a:lnTo>
                    <a:pt x="298323" y="0"/>
                  </a:lnTo>
                </a:path>
              </a:pathLst>
            </a:custGeom>
            <a:ln w="9144">
              <a:solidFill>
                <a:srgbClr val="0099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73623" y="6556247"/>
              <a:ext cx="299085" cy="295910"/>
            </a:xfrm>
            <a:custGeom>
              <a:avLst/>
              <a:gdLst/>
              <a:ahLst/>
              <a:cxnLst/>
              <a:rect l="l" t="t" r="r" b="b"/>
              <a:pathLst>
                <a:path w="299085" h="295909">
                  <a:moveTo>
                    <a:pt x="298653" y="0"/>
                  </a:moveTo>
                  <a:lnTo>
                    <a:pt x="0" y="0"/>
                  </a:lnTo>
                  <a:lnTo>
                    <a:pt x="0" y="295656"/>
                  </a:lnTo>
                  <a:lnTo>
                    <a:pt x="298653" y="295656"/>
                  </a:lnTo>
                  <a:lnTo>
                    <a:pt x="298653" y="0"/>
                  </a:lnTo>
                  <a:close/>
                </a:path>
              </a:pathLst>
            </a:custGeom>
            <a:solidFill>
              <a:srgbClr val="0099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795272" y="6553200"/>
            <a:ext cx="1789430" cy="301625"/>
          </a:xfrm>
          <a:custGeom>
            <a:avLst/>
            <a:gdLst/>
            <a:ahLst/>
            <a:cxnLst/>
            <a:rect l="l" t="t" r="r" b="b"/>
            <a:pathLst>
              <a:path w="1789429" h="301625">
                <a:moveTo>
                  <a:pt x="597154" y="876"/>
                </a:moveTo>
                <a:lnTo>
                  <a:pt x="298577" y="876"/>
                </a:lnTo>
                <a:lnTo>
                  <a:pt x="298577" y="150190"/>
                </a:lnTo>
                <a:lnTo>
                  <a:pt x="290957" y="102717"/>
                </a:lnTo>
                <a:lnTo>
                  <a:pt x="269748" y="61480"/>
                </a:lnTo>
                <a:lnTo>
                  <a:pt x="237490" y="28968"/>
                </a:lnTo>
                <a:lnTo>
                  <a:pt x="196342" y="7658"/>
                </a:lnTo>
                <a:lnTo>
                  <a:pt x="149225" y="0"/>
                </a:lnTo>
                <a:lnTo>
                  <a:pt x="102108" y="7658"/>
                </a:lnTo>
                <a:lnTo>
                  <a:pt x="61087" y="28968"/>
                </a:lnTo>
                <a:lnTo>
                  <a:pt x="28702" y="61480"/>
                </a:lnTo>
                <a:lnTo>
                  <a:pt x="7620" y="102717"/>
                </a:lnTo>
                <a:lnTo>
                  <a:pt x="0" y="150190"/>
                </a:lnTo>
                <a:lnTo>
                  <a:pt x="0" y="300418"/>
                </a:lnTo>
                <a:lnTo>
                  <a:pt x="298577" y="300418"/>
                </a:lnTo>
                <a:lnTo>
                  <a:pt x="298577" y="301307"/>
                </a:lnTo>
                <a:lnTo>
                  <a:pt x="597154" y="876"/>
                </a:lnTo>
                <a:close/>
              </a:path>
              <a:path w="1789429" h="301625">
                <a:moveTo>
                  <a:pt x="1788922" y="149199"/>
                </a:moveTo>
                <a:lnTo>
                  <a:pt x="1781302" y="102031"/>
                </a:lnTo>
                <a:lnTo>
                  <a:pt x="1760093" y="61074"/>
                </a:lnTo>
                <a:lnTo>
                  <a:pt x="1727835" y="28790"/>
                </a:lnTo>
                <a:lnTo>
                  <a:pt x="1686814" y="7594"/>
                </a:lnTo>
                <a:lnTo>
                  <a:pt x="1639697" y="0"/>
                </a:lnTo>
                <a:lnTo>
                  <a:pt x="1592580" y="7594"/>
                </a:lnTo>
                <a:lnTo>
                  <a:pt x="1551559" y="28790"/>
                </a:lnTo>
                <a:lnTo>
                  <a:pt x="1519174" y="61074"/>
                </a:lnTo>
                <a:lnTo>
                  <a:pt x="1498092" y="102031"/>
                </a:lnTo>
                <a:lnTo>
                  <a:pt x="1493012" y="133477"/>
                </a:lnTo>
                <a:lnTo>
                  <a:pt x="1493012" y="0"/>
                </a:lnTo>
                <a:lnTo>
                  <a:pt x="1194689" y="0"/>
                </a:lnTo>
                <a:lnTo>
                  <a:pt x="897128" y="297929"/>
                </a:lnTo>
                <a:lnTo>
                  <a:pt x="597408" y="0"/>
                </a:lnTo>
                <a:lnTo>
                  <a:pt x="597408" y="298424"/>
                </a:lnTo>
                <a:lnTo>
                  <a:pt x="1493012" y="298437"/>
                </a:lnTo>
                <a:lnTo>
                  <a:pt x="1493012" y="164922"/>
                </a:lnTo>
                <a:lnTo>
                  <a:pt x="1498092" y="196367"/>
                </a:lnTo>
                <a:lnTo>
                  <a:pt x="1519174" y="237324"/>
                </a:lnTo>
                <a:lnTo>
                  <a:pt x="1551559" y="269621"/>
                </a:lnTo>
                <a:lnTo>
                  <a:pt x="1592580" y="290804"/>
                </a:lnTo>
                <a:lnTo>
                  <a:pt x="1639697" y="298411"/>
                </a:lnTo>
                <a:lnTo>
                  <a:pt x="1686814" y="290804"/>
                </a:lnTo>
                <a:lnTo>
                  <a:pt x="1727835" y="269621"/>
                </a:lnTo>
                <a:lnTo>
                  <a:pt x="1760093" y="237324"/>
                </a:lnTo>
                <a:lnTo>
                  <a:pt x="1781302" y="196367"/>
                </a:lnTo>
                <a:lnTo>
                  <a:pt x="1788922" y="149199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79264" y="6553198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24" y="0"/>
                </a:moveTo>
                <a:lnTo>
                  <a:pt x="0" y="0"/>
                </a:lnTo>
                <a:lnTo>
                  <a:pt x="0" y="298424"/>
                </a:lnTo>
                <a:lnTo>
                  <a:pt x="298424" y="298424"/>
                </a:lnTo>
                <a:lnTo>
                  <a:pt x="29842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86200" y="6553200"/>
            <a:ext cx="295910" cy="298450"/>
          </a:xfrm>
          <a:custGeom>
            <a:avLst/>
            <a:gdLst/>
            <a:ahLst/>
            <a:cxnLst/>
            <a:rect l="l" t="t" r="r" b="b"/>
            <a:pathLst>
              <a:path w="295910" h="298450">
                <a:moveTo>
                  <a:pt x="147700" y="0"/>
                </a:moveTo>
                <a:lnTo>
                  <a:pt x="100964" y="7594"/>
                </a:lnTo>
                <a:lnTo>
                  <a:pt x="60451" y="28790"/>
                </a:lnTo>
                <a:lnTo>
                  <a:pt x="28448" y="61086"/>
                </a:lnTo>
                <a:lnTo>
                  <a:pt x="7492" y="102044"/>
                </a:lnTo>
                <a:lnTo>
                  <a:pt x="0" y="149212"/>
                </a:lnTo>
                <a:lnTo>
                  <a:pt x="7492" y="196366"/>
                </a:lnTo>
                <a:lnTo>
                  <a:pt x="28448" y="237319"/>
                </a:lnTo>
                <a:lnTo>
                  <a:pt x="60451" y="269610"/>
                </a:lnTo>
                <a:lnTo>
                  <a:pt x="100964" y="290788"/>
                </a:lnTo>
                <a:lnTo>
                  <a:pt x="147700" y="298391"/>
                </a:lnTo>
                <a:lnTo>
                  <a:pt x="194437" y="290788"/>
                </a:lnTo>
                <a:lnTo>
                  <a:pt x="234950" y="269610"/>
                </a:lnTo>
                <a:lnTo>
                  <a:pt x="266826" y="237319"/>
                </a:lnTo>
                <a:lnTo>
                  <a:pt x="287909" y="196366"/>
                </a:lnTo>
                <a:lnTo>
                  <a:pt x="295401" y="149212"/>
                </a:lnTo>
                <a:lnTo>
                  <a:pt x="287909" y="102044"/>
                </a:lnTo>
                <a:lnTo>
                  <a:pt x="266826" y="61086"/>
                </a:lnTo>
                <a:lnTo>
                  <a:pt x="234950" y="28790"/>
                </a:lnTo>
                <a:lnTo>
                  <a:pt x="194437" y="7594"/>
                </a:lnTo>
                <a:lnTo>
                  <a:pt x="14770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77967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8" y="7594"/>
                </a:lnTo>
                <a:lnTo>
                  <a:pt x="61087" y="28790"/>
                </a:lnTo>
                <a:lnTo>
                  <a:pt x="28702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6"/>
                </a:lnTo>
                <a:lnTo>
                  <a:pt x="28702" y="237319"/>
                </a:lnTo>
                <a:lnTo>
                  <a:pt x="61087" y="269610"/>
                </a:lnTo>
                <a:lnTo>
                  <a:pt x="102108" y="290788"/>
                </a:lnTo>
                <a:lnTo>
                  <a:pt x="149225" y="298391"/>
                </a:lnTo>
                <a:lnTo>
                  <a:pt x="196342" y="290788"/>
                </a:lnTo>
                <a:lnTo>
                  <a:pt x="237362" y="269610"/>
                </a:lnTo>
                <a:lnTo>
                  <a:pt x="269621" y="237319"/>
                </a:lnTo>
                <a:lnTo>
                  <a:pt x="290830" y="196366"/>
                </a:lnTo>
                <a:lnTo>
                  <a:pt x="298450" y="149212"/>
                </a:lnTo>
                <a:lnTo>
                  <a:pt x="290830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2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81855" y="6553200"/>
            <a:ext cx="600075" cy="298450"/>
          </a:xfrm>
          <a:custGeom>
            <a:avLst/>
            <a:gdLst/>
            <a:ahLst/>
            <a:cxnLst/>
            <a:rect l="l" t="t" r="r" b="b"/>
            <a:pathLst>
              <a:path w="600075" h="298450">
                <a:moveTo>
                  <a:pt x="599948" y="0"/>
                </a:moveTo>
                <a:lnTo>
                  <a:pt x="0" y="0"/>
                </a:lnTo>
                <a:lnTo>
                  <a:pt x="299847" y="298430"/>
                </a:lnTo>
                <a:lnTo>
                  <a:pt x="599948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97863" y="6553198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298665" y="0"/>
                </a:moveTo>
                <a:lnTo>
                  <a:pt x="0" y="0"/>
                </a:lnTo>
                <a:lnTo>
                  <a:pt x="0" y="298424"/>
                </a:lnTo>
                <a:lnTo>
                  <a:pt x="298665" y="298424"/>
                </a:lnTo>
                <a:lnTo>
                  <a:pt x="29866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4800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12" y="0"/>
                </a:moveTo>
                <a:lnTo>
                  <a:pt x="102044" y="7594"/>
                </a:lnTo>
                <a:lnTo>
                  <a:pt x="61086" y="28790"/>
                </a:lnTo>
                <a:lnTo>
                  <a:pt x="28790" y="61086"/>
                </a:lnTo>
                <a:lnTo>
                  <a:pt x="7594" y="102044"/>
                </a:lnTo>
                <a:lnTo>
                  <a:pt x="0" y="149212"/>
                </a:lnTo>
                <a:lnTo>
                  <a:pt x="7594" y="196366"/>
                </a:lnTo>
                <a:lnTo>
                  <a:pt x="28790" y="237319"/>
                </a:lnTo>
                <a:lnTo>
                  <a:pt x="61086" y="269610"/>
                </a:lnTo>
                <a:lnTo>
                  <a:pt x="102044" y="290788"/>
                </a:lnTo>
                <a:lnTo>
                  <a:pt x="149212" y="298391"/>
                </a:lnTo>
                <a:lnTo>
                  <a:pt x="196367" y="290788"/>
                </a:lnTo>
                <a:lnTo>
                  <a:pt x="237337" y="269610"/>
                </a:lnTo>
                <a:lnTo>
                  <a:pt x="269633" y="237319"/>
                </a:lnTo>
                <a:lnTo>
                  <a:pt x="290804" y="196366"/>
                </a:lnTo>
                <a:lnTo>
                  <a:pt x="298424" y="149212"/>
                </a:lnTo>
                <a:lnTo>
                  <a:pt x="290804" y="102044"/>
                </a:lnTo>
                <a:lnTo>
                  <a:pt x="269633" y="61086"/>
                </a:lnTo>
                <a:lnTo>
                  <a:pt x="237337" y="28790"/>
                </a:lnTo>
                <a:lnTo>
                  <a:pt x="196367" y="7594"/>
                </a:lnTo>
                <a:lnTo>
                  <a:pt x="149212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6567" y="6553200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5" h="298450">
                <a:moveTo>
                  <a:pt x="149351" y="0"/>
                </a:moveTo>
                <a:lnTo>
                  <a:pt x="102107" y="7594"/>
                </a:lnTo>
                <a:lnTo>
                  <a:pt x="61087" y="28790"/>
                </a:lnTo>
                <a:lnTo>
                  <a:pt x="28828" y="61086"/>
                </a:lnTo>
                <a:lnTo>
                  <a:pt x="7619" y="102044"/>
                </a:lnTo>
                <a:lnTo>
                  <a:pt x="0" y="149212"/>
                </a:lnTo>
                <a:lnTo>
                  <a:pt x="7619" y="196366"/>
                </a:lnTo>
                <a:lnTo>
                  <a:pt x="28828" y="237319"/>
                </a:lnTo>
                <a:lnTo>
                  <a:pt x="61087" y="269610"/>
                </a:lnTo>
                <a:lnTo>
                  <a:pt x="102107" y="290788"/>
                </a:lnTo>
                <a:lnTo>
                  <a:pt x="149351" y="298391"/>
                </a:lnTo>
                <a:lnTo>
                  <a:pt x="196595" y="290788"/>
                </a:lnTo>
                <a:lnTo>
                  <a:pt x="237617" y="269610"/>
                </a:lnTo>
                <a:lnTo>
                  <a:pt x="269875" y="237319"/>
                </a:lnTo>
                <a:lnTo>
                  <a:pt x="291083" y="196366"/>
                </a:lnTo>
                <a:lnTo>
                  <a:pt x="298704" y="149212"/>
                </a:lnTo>
                <a:lnTo>
                  <a:pt x="291083" y="102044"/>
                </a:lnTo>
                <a:lnTo>
                  <a:pt x="269875" y="61086"/>
                </a:lnTo>
                <a:lnTo>
                  <a:pt x="237617" y="28790"/>
                </a:lnTo>
                <a:lnTo>
                  <a:pt x="196595" y="7594"/>
                </a:lnTo>
                <a:lnTo>
                  <a:pt x="14935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03504" y="6553200"/>
            <a:ext cx="596900" cy="298450"/>
          </a:xfrm>
          <a:custGeom>
            <a:avLst/>
            <a:gdLst/>
            <a:ahLst/>
            <a:cxnLst/>
            <a:rect l="l" t="t" r="r" b="b"/>
            <a:pathLst>
              <a:path w="596900" h="298450">
                <a:moveTo>
                  <a:pt x="596874" y="0"/>
                </a:moveTo>
                <a:lnTo>
                  <a:pt x="0" y="0"/>
                </a:lnTo>
                <a:lnTo>
                  <a:pt x="298437" y="298430"/>
                </a:lnTo>
                <a:lnTo>
                  <a:pt x="59687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53271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9"/>
                </a:lnTo>
                <a:lnTo>
                  <a:pt x="28701" y="237328"/>
                </a:lnTo>
                <a:lnTo>
                  <a:pt x="61086" y="269628"/>
                </a:lnTo>
                <a:lnTo>
                  <a:pt x="102107" y="290809"/>
                </a:lnTo>
                <a:lnTo>
                  <a:pt x="149225" y="298419"/>
                </a:lnTo>
                <a:lnTo>
                  <a:pt x="196342" y="290809"/>
                </a:lnTo>
                <a:lnTo>
                  <a:pt x="237362" y="269628"/>
                </a:lnTo>
                <a:lnTo>
                  <a:pt x="269621" y="237328"/>
                </a:lnTo>
                <a:lnTo>
                  <a:pt x="290829" y="196369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2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760207" y="6553200"/>
            <a:ext cx="295275" cy="298450"/>
          </a:xfrm>
          <a:custGeom>
            <a:avLst/>
            <a:gdLst/>
            <a:ahLst/>
            <a:cxnLst/>
            <a:rect l="l" t="t" r="r" b="b"/>
            <a:pathLst>
              <a:path w="295275" h="298450">
                <a:moveTo>
                  <a:pt x="0" y="0"/>
                </a:moveTo>
                <a:lnTo>
                  <a:pt x="0" y="298430"/>
                </a:lnTo>
                <a:lnTo>
                  <a:pt x="295148" y="298430"/>
                </a:lnTo>
                <a:lnTo>
                  <a:pt x="0" y="0"/>
                </a:lnTo>
                <a:close/>
              </a:path>
            </a:pathLst>
          </a:custGeom>
          <a:solidFill>
            <a:srgbClr val="EE1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65392" y="6553198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298653" y="0"/>
                </a:moveTo>
                <a:lnTo>
                  <a:pt x="0" y="0"/>
                </a:lnTo>
                <a:lnTo>
                  <a:pt x="0" y="298437"/>
                </a:lnTo>
                <a:lnTo>
                  <a:pt x="298653" y="298437"/>
                </a:lnTo>
                <a:lnTo>
                  <a:pt x="29865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69279" y="6553200"/>
            <a:ext cx="302260" cy="298450"/>
          </a:xfrm>
          <a:custGeom>
            <a:avLst/>
            <a:gdLst/>
            <a:ahLst/>
            <a:cxnLst/>
            <a:rect l="l" t="t" r="r" b="b"/>
            <a:pathLst>
              <a:path w="302260" h="298450">
                <a:moveTo>
                  <a:pt x="150875" y="0"/>
                </a:moveTo>
                <a:lnTo>
                  <a:pt x="103124" y="7594"/>
                </a:lnTo>
                <a:lnTo>
                  <a:pt x="61722" y="28790"/>
                </a:lnTo>
                <a:lnTo>
                  <a:pt x="29210" y="61086"/>
                </a:lnTo>
                <a:lnTo>
                  <a:pt x="7620" y="102057"/>
                </a:lnTo>
                <a:lnTo>
                  <a:pt x="0" y="149225"/>
                </a:lnTo>
                <a:lnTo>
                  <a:pt x="7620" y="196383"/>
                </a:lnTo>
                <a:lnTo>
                  <a:pt x="29210" y="237342"/>
                </a:lnTo>
                <a:lnTo>
                  <a:pt x="61722" y="269641"/>
                </a:lnTo>
                <a:lnTo>
                  <a:pt x="103124" y="290824"/>
                </a:lnTo>
                <a:lnTo>
                  <a:pt x="150875" y="298430"/>
                </a:lnTo>
                <a:lnTo>
                  <a:pt x="198628" y="290824"/>
                </a:lnTo>
                <a:lnTo>
                  <a:pt x="240030" y="269641"/>
                </a:lnTo>
                <a:lnTo>
                  <a:pt x="272542" y="237342"/>
                </a:lnTo>
                <a:lnTo>
                  <a:pt x="294132" y="196383"/>
                </a:lnTo>
                <a:lnTo>
                  <a:pt x="301752" y="149225"/>
                </a:lnTo>
                <a:lnTo>
                  <a:pt x="294132" y="102057"/>
                </a:lnTo>
                <a:lnTo>
                  <a:pt x="272542" y="61086"/>
                </a:lnTo>
                <a:lnTo>
                  <a:pt x="240030" y="28790"/>
                </a:lnTo>
                <a:lnTo>
                  <a:pt x="198628" y="7594"/>
                </a:lnTo>
                <a:lnTo>
                  <a:pt x="15087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64095" y="6553200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149351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828" y="61086"/>
                </a:lnTo>
                <a:lnTo>
                  <a:pt x="7620" y="102057"/>
                </a:lnTo>
                <a:lnTo>
                  <a:pt x="0" y="149225"/>
                </a:lnTo>
                <a:lnTo>
                  <a:pt x="7620" y="196383"/>
                </a:lnTo>
                <a:lnTo>
                  <a:pt x="28828" y="237342"/>
                </a:lnTo>
                <a:lnTo>
                  <a:pt x="61086" y="269641"/>
                </a:lnTo>
                <a:lnTo>
                  <a:pt x="102107" y="290824"/>
                </a:lnTo>
                <a:lnTo>
                  <a:pt x="149351" y="298430"/>
                </a:lnTo>
                <a:lnTo>
                  <a:pt x="196596" y="290824"/>
                </a:lnTo>
                <a:lnTo>
                  <a:pt x="237617" y="269641"/>
                </a:lnTo>
                <a:lnTo>
                  <a:pt x="269875" y="237342"/>
                </a:lnTo>
                <a:lnTo>
                  <a:pt x="291083" y="196383"/>
                </a:lnTo>
                <a:lnTo>
                  <a:pt x="298703" y="149225"/>
                </a:lnTo>
                <a:lnTo>
                  <a:pt x="291083" y="102057"/>
                </a:lnTo>
                <a:lnTo>
                  <a:pt x="269875" y="61086"/>
                </a:lnTo>
                <a:lnTo>
                  <a:pt x="237617" y="28790"/>
                </a:lnTo>
                <a:lnTo>
                  <a:pt x="196596" y="7594"/>
                </a:lnTo>
                <a:lnTo>
                  <a:pt x="14935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71032" y="6553200"/>
            <a:ext cx="596900" cy="298450"/>
          </a:xfrm>
          <a:custGeom>
            <a:avLst/>
            <a:gdLst/>
            <a:ahLst/>
            <a:cxnLst/>
            <a:rect l="l" t="t" r="r" b="b"/>
            <a:pathLst>
              <a:path w="596900" h="298450">
                <a:moveTo>
                  <a:pt x="596899" y="0"/>
                </a:moveTo>
                <a:lnTo>
                  <a:pt x="0" y="0"/>
                </a:lnTo>
                <a:lnTo>
                  <a:pt x="298450" y="298430"/>
                </a:lnTo>
                <a:lnTo>
                  <a:pt x="596899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62800" y="6553200"/>
            <a:ext cx="596900" cy="301625"/>
          </a:xfrm>
          <a:custGeom>
            <a:avLst/>
            <a:gdLst/>
            <a:ahLst/>
            <a:cxnLst/>
            <a:rect l="l" t="t" r="r" b="b"/>
            <a:pathLst>
              <a:path w="596900" h="301625">
                <a:moveTo>
                  <a:pt x="149225" y="0"/>
                </a:moveTo>
                <a:lnTo>
                  <a:pt x="102107" y="7658"/>
                </a:lnTo>
                <a:lnTo>
                  <a:pt x="61086" y="28968"/>
                </a:lnTo>
                <a:lnTo>
                  <a:pt x="28828" y="61493"/>
                </a:lnTo>
                <a:lnTo>
                  <a:pt x="7620" y="102717"/>
                </a:lnTo>
                <a:lnTo>
                  <a:pt x="0" y="150202"/>
                </a:lnTo>
                <a:lnTo>
                  <a:pt x="0" y="300411"/>
                </a:lnTo>
                <a:lnTo>
                  <a:pt x="298450" y="300411"/>
                </a:lnTo>
                <a:lnTo>
                  <a:pt x="298450" y="301304"/>
                </a:lnTo>
                <a:lnTo>
                  <a:pt x="596900" y="876"/>
                </a:lnTo>
                <a:lnTo>
                  <a:pt x="298450" y="876"/>
                </a:lnTo>
                <a:lnTo>
                  <a:pt x="298450" y="137960"/>
                </a:lnTo>
                <a:lnTo>
                  <a:pt x="297942" y="137998"/>
                </a:lnTo>
                <a:lnTo>
                  <a:pt x="287527" y="93979"/>
                </a:lnTo>
                <a:lnTo>
                  <a:pt x="265429" y="56045"/>
                </a:lnTo>
                <a:lnTo>
                  <a:pt x="233679" y="26327"/>
                </a:lnTo>
                <a:lnTo>
                  <a:pt x="194182" y="693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955023" y="6556247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50" y="0"/>
                </a:moveTo>
                <a:lnTo>
                  <a:pt x="0" y="0"/>
                </a:lnTo>
                <a:lnTo>
                  <a:pt x="0" y="296415"/>
                </a:lnTo>
                <a:lnTo>
                  <a:pt x="4064" y="298404"/>
                </a:lnTo>
                <a:lnTo>
                  <a:pt x="298450" y="298404"/>
                </a:lnTo>
                <a:lnTo>
                  <a:pt x="29845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744200" y="6553200"/>
            <a:ext cx="596900" cy="301625"/>
          </a:xfrm>
          <a:custGeom>
            <a:avLst/>
            <a:gdLst/>
            <a:ahLst/>
            <a:cxnLst/>
            <a:rect l="l" t="t" r="r" b="b"/>
            <a:pathLst>
              <a:path w="596900" h="301625">
                <a:moveTo>
                  <a:pt x="149225" y="0"/>
                </a:moveTo>
                <a:lnTo>
                  <a:pt x="102107" y="7658"/>
                </a:lnTo>
                <a:lnTo>
                  <a:pt x="61086" y="28968"/>
                </a:lnTo>
                <a:lnTo>
                  <a:pt x="28828" y="61480"/>
                </a:lnTo>
                <a:lnTo>
                  <a:pt x="7620" y="102717"/>
                </a:lnTo>
                <a:lnTo>
                  <a:pt x="0" y="150190"/>
                </a:lnTo>
                <a:lnTo>
                  <a:pt x="0" y="300411"/>
                </a:lnTo>
                <a:lnTo>
                  <a:pt x="298450" y="300411"/>
                </a:lnTo>
                <a:lnTo>
                  <a:pt x="298450" y="301304"/>
                </a:lnTo>
                <a:lnTo>
                  <a:pt x="596900" y="876"/>
                </a:lnTo>
                <a:lnTo>
                  <a:pt x="298450" y="876"/>
                </a:lnTo>
                <a:lnTo>
                  <a:pt x="298450" y="150190"/>
                </a:lnTo>
                <a:lnTo>
                  <a:pt x="290829" y="102717"/>
                </a:lnTo>
                <a:lnTo>
                  <a:pt x="269748" y="61480"/>
                </a:lnTo>
                <a:lnTo>
                  <a:pt x="237363" y="28968"/>
                </a:lnTo>
                <a:lnTo>
                  <a:pt x="196342" y="7658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149840" y="6553198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24" y="0"/>
                </a:moveTo>
                <a:lnTo>
                  <a:pt x="0" y="0"/>
                </a:lnTo>
                <a:lnTo>
                  <a:pt x="0" y="298424"/>
                </a:lnTo>
                <a:lnTo>
                  <a:pt x="298424" y="298424"/>
                </a:lnTo>
                <a:lnTo>
                  <a:pt x="29842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256776" y="6553200"/>
            <a:ext cx="295910" cy="298450"/>
          </a:xfrm>
          <a:custGeom>
            <a:avLst/>
            <a:gdLst/>
            <a:ahLst/>
            <a:cxnLst/>
            <a:rect l="l" t="t" r="r" b="b"/>
            <a:pathLst>
              <a:path w="295909" h="298450">
                <a:moveTo>
                  <a:pt x="147700" y="0"/>
                </a:moveTo>
                <a:lnTo>
                  <a:pt x="100965" y="7594"/>
                </a:lnTo>
                <a:lnTo>
                  <a:pt x="60451" y="28790"/>
                </a:lnTo>
                <a:lnTo>
                  <a:pt x="28448" y="61086"/>
                </a:lnTo>
                <a:lnTo>
                  <a:pt x="7493" y="102044"/>
                </a:lnTo>
                <a:lnTo>
                  <a:pt x="0" y="149212"/>
                </a:lnTo>
                <a:lnTo>
                  <a:pt x="7493" y="196366"/>
                </a:lnTo>
                <a:lnTo>
                  <a:pt x="28448" y="237319"/>
                </a:lnTo>
                <a:lnTo>
                  <a:pt x="60451" y="269610"/>
                </a:lnTo>
                <a:lnTo>
                  <a:pt x="100965" y="290788"/>
                </a:lnTo>
                <a:lnTo>
                  <a:pt x="147700" y="298391"/>
                </a:lnTo>
                <a:lnTo>
                  <a:pt x="194437" y="290788"/>
                </a:lnTo>
                <a:lnTo>
                  <a:pt x="234950" y="269610"/>
                </a:lnTo>
                <a:lnTo>
                  <a:pt x="266826" y="237319"/>
                </a:lnTo>
                <a:lnTo>
                  <a:pt x="287908" y="196366"/>
                </a:lnTo>
                <a:lnTo>
                  <a:pt x="295401" y="149212"/>
                </a:lnTo>
                <a:lnTo>
                  <a:pt x="287908" y="102044"/>
                </a:lnTo>
                <a:lnTo>
                  <a:pt x="266826" y="61086"/>
                </a:lnTo>
                <a:lnTo>
                  <a:pt x="234950" y="28790"/>
                </a:lnTo>
                <a:lnTo>
                  <a:pt x="194437" y="7594"/>
                </a:lnTo>
                <a:lnTo>
                  <a:pt x="14770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292840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19" y="102044"/>
                </a:lnTo>
                <a:lnTo>
                  <a:pt x="0" y="149212"/>
                </a:lnTo>
                <a:lnTo>
                  <a:pt x="7619" y="196366"/>
                </a:lnTo>
                <a:lnTo>
                  <a:pt x="28701" y="237319"/>
                </a:lnTo>
                <a:lnTo>
                  <a:pt x="61086" y="269610"/>
                </a:lnTo>
                <a:lnTo>
                  <a:pt x="102107" y="290788"/>
                </a:lnTo>
                <a:lnTo>
                  <a:pt x="149225" y="298391"/>
                </a:lnTo>
                <a:lnTo>
                  <a:pt x="196341" y="290788"/>
                </a:lnTo>
                <a:lnTo>
                  <a:pt x="237362" y="269610"/>
                </a:lnTo>
                <a:lnTo>
                  <a:pt x="269620" y="237319"/>
                </a:lnTo>
                <a:lnTo>
                  <a:pt x="290829" y="196366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0" y="61086"/>
                </a:lnTo>
                <a:lnTo>
                  <a:pt x="237362" y="28790"/>
                </a:lnTo>
                <a:lnTo>
                  <a:pt x="196341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448543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6"/>
                </a:lnTo>
                <a:lnTo>
                  <a:pt x="28701" y="237319"/>
                </a:lnTo>
                <a:lnTo>
                  <a:pt x="61086" y="269610"/>
                </a:lnTo>
                <a:lnTo>
                  <a:pt x="102107" y="290788"/>
                </a:lnTo>
                <a:lnTo>
                  <a:pt x="149225" y="298391"/>
                </a:lnTo>
                <a:lnTo>
                  <a:pt x="196341" y="290788"/>
                </a:lnTo>
                <a:lnTo>
                  <a:pt x="237362" y="269610"/>
                </a:lnTo>
                <a:lnTo>
                  <a:pt x="269621" y="237319"/>
                </a:lnTo>
                <a:lnTo>
                  <a:pt x="290829" y="196366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1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555480" y="6553200"/>
            <a:ext cx="594360" cy="298450"/>
          </a:xfrm>
          <a:custGeom>
            <a:avLst/>
            <a:gdLst/>
            <a:ahLst/>
            <a:cxnLst/>
            <a:rect l="l" t="t" r="r" b="b"/>
            <a:pathLst>
              <a:path w="594359" h="298450">
                <a:moveTo>
                  <a:pt x="594233" y="0"/>
                </a:moveTo>
                <a:lnTo>
                  <a:pt x="0" y="0"/>
                </a:lnTo>
                <a:lnTo>
                  <a:pt x="297052" y="298430"/>
                </a:lnTo>
                <a:lnTo>
                  <a:pt x="59423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3332734" y="2809443"/>
            <a:ext cx="555371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/>
              <a:t>Спасибо</a:t>
            </a:r>
            <a:r>
              <a:rPr sz="4200" spc="-150" dirty="0"/>
              <a:t> </a:t>
            </a:r>
            <a:r>
              <a:rPr sz="4200" dirty="0"/>
              <a:t>за</a:t>
            </a:r>
            <a:r>
              <a:rPr sz="4200" spc="-280" dirty="0"/>
              <a:t> </a:t>
            </a:r>
            <a:r>
              <a:rPr sz="4200" spc="-10" dirty="0"/>
              <a:t>внимание!</a:t>
            </a:r>
            <a:endParaRPr sz="4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84447" y="6556247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50" y="0"/>
                </a:moveTo>
                <a:lnTo>
                  <a:pt x="0" y="0"/>
                </a:lnTo>
                <a:lnTo>
                  <a:pt x="0" y="296415"/>
                </a:lnTo>
                <a:lnTo>
                  <a:pt x="4190" y="298404"/>
                </a:lnTo>
                <a:lnTo>
                  <a:pt x="298450" y="298404"/>
                </a:lnTo>
                <a:lnTo>
                  <a:pt x="29845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7" y="6556247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5" h="298450">
                <a:moveTo>
                  <a:pt x="298653" y="0"/>
                </a:moveTo>
                <a:lnTo>
                  <a:pt x="0" y="0"/>
                </a:lnTo>
                <a:lnTo>
                  <a:pt x="0" y="296415"/>
                </a:lnTo>
                <a:lnTo>
                  <a:pt x="4087" y="298404"/>
                </a:lnTo>
                <a:lnTo>
                  <a:pt x="298653" y="298404"/>
                </a:lnTo>
                <a:lnTo>
                  <a:pt x="29865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58911" y="6556247"/>
            <a:ext cx="600075" cy="298450"/>
          </a:xfrm>
          <a:custGeom>
            <a:avLst/>
            <a:gdLst/>
            <a:ahLst/>
            <a:cxnLst/>
            <a:rect l="l" t="t" r="r" b="b"/>
            <a:pathLst>
              <a:path w="600075" h="298450">
                <a:moveTo>
                  <a:pt x="599948" y="0"/>
                </a:moveTo>
                <a:lnTo>
                  <a:pt x="299466" y="0"/>
                </a:lnTo>
                <a:lnTo>
                  <a:pt x="0" y="297424"/>
                </a:lnTo>
                <a:lnTo>
                  <a:pt x="2032" y="298404"/>
                </a:lnTo>
                <a:lnTo>
                  <a:pt x="599948" y="298404"/>
                </a:lnTo>
                <a:lnTo>
                  <a:pt x="599948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956547" y="6853427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4">
                <a:moveTo>
                  <a:pt x="0" y="0"/>
                </a:moveTo>
                <a:lnTo>
                  <a:pt x="298703" y="0"/>
                </a:lnTo>
              </a:path>
            </a:pathLst>
          </a:custGeom>
          <a:ln w="9144">
            <a:solidFill>
              <a:srgbClr val="0099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5373623" y="6556247"/>
            <a:ext cx="300355" cy="302260"/>
            <a:chOff x="5373623" y="6556247"/>
            <a:chExt cx="300355" cy="302260"/>
          </a:xfrm>
        </p:grpSpPr>
        <p:sp>
          <p:nvSpPr>
            <p:cNvPr id="7" name="object 7"/>
            <p:cNvSpPr/>
            <p:nvPr/>
          </p:nvSpPr>
          <p:spPr>
            <a:xfrm>
              <a:off x="5375147" y="6853426"/>
              <a:ext cx="298450" cy="0"/>
            </a:xfrm>
            <a:custGeom>
              <a:avLst/>
              <a:gdLst/>
              <a:ahLst/>
              <a:cxnLst/>
              <a:rect l="l" t="t" r="r" b="b"/>
              <a:pathLst>
                <a:path w="298450">
                  <a:moveTo>
                    <a:pt x="0" y="0"/>
                  </a:moveTo>
                  <a:lnTo>
                    <a:pt x="298323" y="0"/>
                  </a:lnTo>
                </a:path>
              </a:pathLst>
            </a:custGeom>
            <a:ln w="9144">
              <a:solidFill>
                <a:srgbClr val="0099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373623" y="6556247"/>
              <a:ext cx="299085" cy="295910"/>
            </a:xfrm>
            <a:custGeom>
              <a:avLst/>
              <a:gdLst/>
              <a:ahLst/>
              <a:cxnLst/>
              <a:rect l="l" t="t" r="r" b="b"/>
              <a:pathLst>
                <a:path w="299085" h="295909">
                  <a:moveTo>
                    <a:pt x="298653" y="0"/>
                  </a:moveTo>
                  <a:lnTo>
                    <a:pt x="0" y="0"/>
                  </a:lnTo>
                  <a:lnTo>
                    <a:pt x="0" y="295656"/>
                  </a:lnTo>
                  <a:lnTo>
                    <a:pt x="298653" y="295656"/>
                  </a:lnTo>
                  <a:lnTo>
                    <a:pt x="298653" y="0"/>
                  </a:lnTo>
                  <a:close/>
                </a:path>
              </a:pathLst>
            </a:custGeom>
            <a:solidFill>
              <a:srgbClr val="0099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795272" y="6553200"/>
            <a:ext cx="1789430" cy="301625"/>
          </a:xfrm>
          <a:custGeom>
            <a:avLst/>
            <a:gdLst/>
            <a:ahLst/>
            <a:cxnLst/>
            <a:rect l="l" t="t" r="r" b="b"/>
            <a:pathLst>
              <a:path w="1789429" h="301625">
                <a:moveTo>
                  <a:pt x="597154" y="876"/>
                </a:moveTo>
                <a:lnTo>
                  <a:pt x="298577" y="876"/>
                </a:lnTo>
                <a:lnTo>
                  <a:pt x="298577" y="150190"/>
                </a:lnTo>
                <a:lnTo>
                  <a:pt x="290957" y="102717"/>
                </a:lnTo>
                <a:lnTo>
                  <a:pt x="269748" y="61480"/>
                </a:lnTo>
                <a:lnTo>
                  <a:pt x="237490" y="28968"/>
                </a:lnTo>
                <a:lnTo>
                  <a:pt x="196342" y="7658"/>
                </a:lnTo>
                <a:lnTo>
                  <a:pt x="149225" y="0"/>
                </a:lnTo>
                <a:lnTo>
                  <a:pt x="102108" y="7658"/>
                </a:lnTo>
                <a:lnTo>
                  <a:pt x="61087" y="28968"/>
                </a:lnTo>
                <a:lnTo>
                  <a:pt x="28702" y="61480"/>
                </a:lnTo>
                <a:lnTo>
                  <a:pt x="7620" y="102717"/>
                </a:lnTo>
                <a:lnTo>
                  <a:pt x="0" y="150190"/>
                </a:lnTo>
                <a:lnTo>
                  <a:pt x="0" y="300418"/>
                </a:lnTo>
                <a:lnTo>
                  <a:pt x="298577" y="300418"/>
                </a:lnTo>
                <a:lnTo>
                  <a:pt x="298577" y="301307"/>
                </a:lnTo>
                <a:lnTo>
                  <a:pt x="597154" y="876"/>
                </a:lnTo>
                <a:close/>
              </a:path>
              <a:path w="1789429" h="301625">
                <a:moveTo>
                  <a:pt x="1788922" y="149199"/>
                </a:moveTo>
                <a:lnTo>
                  <a:pt x="1781302" y="102031"/>
                </a:lnTo>
                <a:lnTo>
                  <a:pt x="1760093" y="61074"/>
                </a:lnTo>
                <a:lnTo>
                  <a:pt x="1727835" y="28790"/>
                </a:lnTo>
                <a:lnTo>
                  <a:pt x="1686814" y="7594"/>
                </a:lnTo>
                <a:lnTo>
                  <a:pt x="1639697" y="0"/>
                </a:lnTo>
                <a:lnTo>
                  <a:pt x="1592580" y="7594"/>
                </a:lnTo>
                <a:lnTo>
                  <a:pt x="1551559" y="28790"/>
                </a:lnTo>
                <a:lnTo>
                  <a:pt x="1519174" y="61074"/>
                </a:lnTo>
                <a:lnTo>
                  <a:pt x="1498092" y="102031"/>
                </a:lnTo>
                <a:lnTo>
                  <a:pt x="1493012" y="133477"/>
                </a:lnTo>
                <a:lnTo>
                  <a:pt x="1493012" y="0"/>
                </a:lnTo>
                <a:lnTo>
                  <a:pt x="1194689" y="0"/>
                </a:lnTo>
                <a:lnTo>
                  <a:pt x="897128" y="297929"/>
                </a:lnTo>
                <a:lnTo>
                  <a:pt x="597408" y="0"/>
                </a:lnTo>
                <a:lnTo>
                  <a:pt x="597408" y="298424"/>
                </a:lnTo>
                <a:lnTo>
                  <a:pt x="1493012" y="298437"/>
                </a:lnTo>
                <a:lnTo>
                  <a:pt x="1493012" y="164922"/>
                </a:lnTo>
                <a:lnTo>
                  <a:pt x="1498092" y="196367"/>
                </a:lnTo>
                <a:lnTo>
                  <a:pt x="1519174" y="237324"/>
                </a:lnTo>
                <a:lnTo>
                  <a:pt x="1551559" y="269621"/>
                </a:lnTo>
                <a:lnTo>
                  <a:pt x="1592580" y="290804"/>
                </a:lnTo>
                <a:lnTo>
                  <a:pt x="1639697" y="298411"/>
                </a:lnTo>
                <a:lnTo>
                  <a:pt x="1686814" y="290804"/>
                </a:lnTo>
                <a:lnTo>
                  <a:pt x="1727835" y="269621"/>
                </a:lnTo>
                <a:lnTo>
                  <a:pt x="1760093" y="237324"/>
                </a:lnTo>
                <a:lnTo>
                  <a:pt x="1781302" y="196367"/>
                </a:lnTo>
                <a:lnTo>
                  <a:pt x="1788922" y="149199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779264" y="6553198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24" y="0"/>
                </a:moveTo>
                <a:lnTo>
                  <a:pt x="0" y="0"/>
                </a:lnTo>
                <a:lnTo>
                  <a:pt x="0" y="298424"/>
                </a:lnTo>
                <a:lnTo>
                  <a:pt x="298424" y="298424"/>
                </a:lnTo>
                <a:lnTo>
                  <a:pt x="29842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86200" y="6553200"/>
            <a:ext cx="295910" cy="298450"/>
          </a:xfrm>
          <a:custGeom>
            <a:avLst/>
            <a:gdLst/>
            <a:ahLst/>
            <a:cxnLst/>
            <a:rect l="l" t="t" r="r" b="b"/>
            <a:pathLst>
              <a:path w="295910" h="298450">
                <a:moveTo>
                  <a:pt x="147700" y="0"/>
                </a:moveTo>
                <a:lnTo>
                  <a:pt x="100964" y="7594"/>
                </a:lnTo>
                <a:lnTo>
                  <a:pt x="60451" y="28790"/>
                </a:lnTo>
                <a:lnTo>
                  <a:pt x="28448" y="61086"/>
                </a:lnTo>
                <a:lnTo>
                  <a:pt x="7492" y="102044"/>
                </a:lnTo>
                <a:lnTo>
                  <a:pt x="0" y="149212"/>
                </a:lnTo>
                <a:lnTo>
                  <a:pt x="7492" y="196366"/>
                </a:lnTo>
                <a:lnTo>
                  <a:pt x="28448" y="237319"/>
                </a:lnTo>
                <a:lnTo>
                  <a:pt x="60451" y="269610"/>
                </a:lnTo>
                <a:lnTo>
                  <a:pt x="100964" y="290788"/>
                </a:lnTo>
                <a:lnTo>
                  <a:pt x="147700" y="298391"/>
                </a:lnTo>
                <a:lnTo>
                  <a:pt x="194437" y="290788"/>
                </a:lnTo>
                <a:lnTo>
                  <a:pt x="234950" y="269610"/>
                </a:lnTo>
                <a:lnTo>
                  <a:pt x="266826" y="237319"/>
                </a:lnTo>
                <a:lnTo>
                  <a:pt x="287909" y="196366"/>
                </a:lnTo>
                <a:lnTo>
                  <a:pt x="295401" y="149212"/>
                </a:lnTo>
                <a:lnTo>
                  <a:pt x="287909" y="102044"/>
                </a:lnTo>
                <a:lnTo>
                  <a:pt x="266826" y="61086"/>
                </a:lnTo>
                <a:lnTo>
                  <a:pt x="234950" y="28790"/>
                </a:lnTo>
                <a:lnTo>
                  <a:pt x="194437" y="7594"/>
                </a:lnTo>
                <a:lnTo>
                  <a:pt x="14770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77967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8" y="7594"/>
                </a:lnTo>
                <a:lnTo>
                  <a:pt x="61087" y="28790"/>
                </a:lnTo>
                <a:lnTo>
                  <a:pt x="28702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6"/>
                </a:lnTo>
                <a:lnTo>
                  <a:pt x="28702" y="237319"/>
                </a:lnTo>
                <a:lnTo>
                  <a:pt x="61087" y="269610"/>
                </a:lnTo>
                <a:lnTo>
                  <a:pt x="102108" y="290788"/>
                </a:lnTo>
                <a:lnTo>
                  <a:pt x="149225" y="298391"/>
                </a:lnTo>
                <a:lnTo>
                  <a:pt x="196342" y="290788"/>
                </a:lnTo>
                <a:lnTo>
                  <a:pt x="237362" y="269610"/>
                </a:lnTo>
                <a:lnTo>
                  <a:pt x="269621" y="237319"/>
                </a:lnTo>
                <a:lnTo>
                  <a:pt x="290830" y="196366"/>
                </a:lnTo>
                <a:lnTo>
                  <a:pt x="298450" y="149212"/>
                </a:lnTo>
                <a:lnTo>
                  <a:pt x="290830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2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81855" y="6553200"/>
            <a:ext cx="600075" cy="298450"/>
          </a:xfrm>
          <a:custGeom>
            <a:avLst/>
            <a:gdLst/>
            <a:ahLst/>
            <a:cxnLst/>
            <a:rect l="l" t="t" r="r" b="b"/>
            <a:pathLst>
              <a:path w="600075" h="298450">
                <a:moveTo>
                  <a:pt x="599948" y="0"/>
                </a:moveTo>
                <a:lnTo>
                  <a:pt x="0" y="0"/>
                </a:lnTo>
                <a:lnTo>
                  <a:pt x="299847" y="298430"/>
                </a:lnTo>
                <a:lnTo>
                  <a:pt x="599948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97863" y="6553198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298665" y="0"/>
                </a:moveTo>
                <a:lnTo>
                  <a:pt x="0" y="0"/>
                </a:lnTo>
                <a:lnTo>
                  <a:pt x="0" y="298424"/>
                </a:lnTo>
                <a:lnTo>
                  <a:pt x="298665" y="298424"/>
                </a:lnTo>
                <a:lnTo>
                  <a:pt x="29866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4800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12" y="0"/>
                </a:moveTo>
                <a:lnTo>
                  <a:pt x="102044" y="7594"/>
                </a:lnTo>
                <a:lnTo>
                  <a:pt x="61086" y="28790"/>
                </a:lnTo>
                <a:lnTo>
                  <a:pt x="28790" y="61086"/>
                </a:lnTo>
                <a:lnTo>
                  <a:pt x="7594" y="102044"/>
                </a:lnTo>
                <a:lnTo>
                  <a:pt x="0" y="149212"/>
                </a:lnTo>
                <a:lnTo>
                  <a:pt x="7594" y="196366"/>
                </a:lnTo>
                <a:lnTo>
                  <a:pt x="28790" y="237319"/>
                </a:lnTo>
                <a:lnTo>
                  <a:pt x="61086" y="269610"/>
                </a:lnTo>
                <a:lnTo>
                  <a:pt x="102044" y="290788"/>
                </a:lnTo>
                <a:lnTo>
                  <a:pt x="149212" y="298391"/>
                </a:lnTo>
                <a:lnTo>
                  <a:pt x="196367" y="290788"/>
                </a:lnTo>
                <a:lnTo>
                  <a:pt x="237337" y="269610"/>
                </a:lnTo>
                <a:lnTo>
                  <a:pt x="269633" y="237319"/>
                </a:lnTo>
                <a:lnTo>
                  <a:pt x="290804" y="196366"/>
                </a:lnTo>
                <a:lnTo>
                  <a:pt x="298424" y="149212"/>
                </a:lnTo>
                <a:lnTo>
                  <a:pt x="290804" y="102044"/>
                </a:lnTo>
                <a:lnTo>
                  <a:pt x="269633" y="61086"/>
                </a:lnTo>
                <a:lnTo>
                  <a:pt x="237337" y="28790"/>
                </a:lnTo>
                <a:lnTo>
                  <a:pt x="196367" y="7594"/>
                </a:lnTo>
                <a:lnTo>
                  <a:pt x="149212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96567" y="6553200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5" h="298450">
                <a:moveTo>
                  <a:pt x="149351" y="0"/>
                </a:moveTo>
                <a:lnTo>
                  <a:pt x="102107" y="7594"/>
                </a:lnTo>
                <a:lnTo>
                  <a:pt x="61087" y="28790"/>
                </a:lnTo>
                <a:lnTo>
                  <a:pt x="28828" y="61086"/>
                </a:lnTo>
                <a:lnTo>
                  <a:pt x="7619" y="102044"/>
                </a:lnTo>
                <a:lnTo>
                  <a:pt x="0" y="149212"/>
                </a:lnTo>
                <a:lnTo>
                  <a:pt x="7619" y="196366"/>
                </a:lnTo>
                <a:lnTo>
                  <a:pt x="28828" y="237319"/>
                </a:lnTo>
                <a:lnTo>
                  <a:pt x="61087" y="269610"/>
                </a:lnTo>
                <a:lnTo>
                  <a:pt x="102107" y="290788"/>
                </a:lnTo>
                <a:lnTo>
                  <a:pt x="149351" y="298391"/>
                </a:lnTo>
                <a:lnTo>
                  <a:pt x="196595" y="290788"/>
                </a:lnTo>
                <a:lnTo>
                  <a:pt x="237617" y="269610"/>
                </a:lnTo>
                <a:lnTo>
                  <a:pt x="269875" y="237319"/>
                </a:lnTo>
                <a:lnTo>
                  <a:pt x="291083" y="196366"/>
                </a:lnTo>
                <a:lnTo>
                  <a:pt x="298704" y="149212"/>
                </a:lnTo>
                <a:lnTo>
                  <a:pt x="291083" y="102044"/>
                </a:lnTo>
                <a:lnTo>
                  <a:pt x="269875" y="61086"/>
                </a:lnTo>
                <a:lnTo>
                  <a:pt x="237617" y="28790"/>
                </a:lnTo>
                <a:lnTo>
                  <a:pt x="196595" y="7594"/>
                </a:lnTo>
                <a:lnTo>
                  <a:pt x="14935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3504" y="6553200"/>
            <a:ext cx="596900" cy="298450"/>
          </a:xfrm>
          <a:custGeom>
            <a:avLst/>
            <a:gdLst/>
            <a:ahLst/>
            <a:cxnLst/>
            <a:rect l="l" t="t" r="r" b="b"/>
            <a:pathLst>
              <a:path w="596900" h="298450">
                <a:moveTo>
                  <a:pt x="596874" y="0"/>
                </a:moveTo>
                <a:lnTo>
                  <a:pt x="0" y="0"/>
                </a:lnTo>
                <a:lnTo>
                  <a:pt x="298437" y="298430"/>
                </a:lnTo>
                <a:lnTo>
                  <a:pt x="59687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53271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9"/>
                </a:lnTo>
                <a:lnTo>
                  <a:pt x="28701" y="237328"/>
                </a:lnTo>
                <a:lnTo>
                  <a:pt x="61086" y="269628"/>
                </a:lnTo>
                <a:lnTo>
                  <a:pt x="102107" y="290809"/>
                </a:lnTo>
                <a:lnTo>
                  <a:pt x="149225" y="298419"/>
                </a:lnTo>
                <a:lnTo>
                  <a:pt x="196342" y="290809"/>
                </a:lnTo>
                <a:lnTo>
                  <a:pt x="237362" y="269628"/>
                </a:lnTo>
                <a:lnTo>
                  <a:pt x="269621" y="237328"/>
                </a:lnTo>
                <a:lnTo>
                  <a:pt x="290829" y="196369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2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760207" y="6553200"/>
            <a:ext cx="295275" cy="298450"/>
          </a:xfrm>
          <a:custGeom>
            <a:avLst/>
            <a:gdLst/>
            <a:ahLst/>
            <a:cxnLst/>
            <a:rect l="l" t="t" r="r" b="b"/>
            <a:pathLst>
              <a:path w="295275" h="298450">
                <a:moveTo>
                  <a:pt x="0" y="0"/>
                </a:moveTo>
                <a:lnTo>
                  <a:pt x="0" y="298430"/>
                </a:lnTo>
                <a:lnTo>
                  <a:pt x="295148" y="298430"/>
                </a:lnTo>
                <a:lnTo>
                  <a:pt x="0" y="0"/>
                </a:lnTo>
                <a:close/>
              </a:path>
            </a:pathLst>
          </a:custGeom>
          <a:solidFill>
            <a:srgbClr val="EE1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65392" y="6553198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298653" y="0"/>
                </a:moveTo>
                <a:lnTo>
                  <a:pt x="0" y="0"/>
                </a:lnTo>
                <a:lnTo>
                  <a:pt x="0" y="298437"/>
                </a:lnTo>
                <a:lnTo>
                  <a:pt x="298653" y="298437"/>
                </a:lnTo>
                <a:lnTo>
                  <a:pt x="29865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669279" y="6553200"/>
            <a:ext cx="302260" cy="298450"/>
          </a:xfrm>
          <a:custGeom>
            <a:avLst/>
            <a:gdLst/>
            <a:ahLst/>
            <a:cxnLst/>
            <a:rect l="l" t="t" r="r" b="b"/>
            <a:pathLst>
              <a:path w="302260" h="298450">
                <a:moveTo>
                  <a:pt x="150875" y="0"/>
                </a:moveTo>
                <a:lnTo>
                  <a:pt x="103124" y="7594"/>
                </a:lnTo>
                <a:lnTo>
                  <a:pt x="61722" y="28790"/>
                </a:lnTo>
                <a:lnTo>
                  <a:pt x="29210" y="61086"/>
                </a:lnTo>
                <a:lnTo>
                  <a:pt x="7620" y="102057"/>
                </a:lnTo>
                <a:lnTo>
                  <a:pt x="0" y="149225"/>
                </a:lnTo>
                <a:lnTo>
                  <a:pt x="7620" y="196383"/>
                </a:lnTo>
                <a:lnTo>
                  <a:pt x="29210" y="237342"/>
                </a:lnTo>
                <a:lnTo>
                  <a:pt x="61722" y="269641"/>
                </a:lnTo>
                <a:lnTo>
                  <a:pt x="103124" y="290824"/>
                </a:lnTo>
                <a:lnTo>
                  <a:pt x="150875" y="298430"/>
                </a:lnTo>
                <a:lnTo>
                  <a:pt x="198628" y="290824"/>
                </a:lnTo>
                <a:lnTo>
                  <a:pt x="240030" y="269641"/>
                </a:lnTo>
                <a:lnTo>
                  <a:pt x="272542" y="237342"/>
                </a:lnTo>
                <a:lnTo>
                  <a:pt x="294132" y="196383"/>
                </a:lnTo>
                <a:lnTo>
                  <a:pt x="301752" y="149225"/>
                </a:lnTo>
                <a:lnTo>
                  <a:pt x="294132" y="102057"/>
                </a:lnTo>
                <a:lnTo>
                  <a:pt x="272542" y="61086"/>
                </a:lnTo>
                <a:lnTo>
                  <a:pt x="240030" y="28790"/>
                </a:lnTo>
                <a:lnTo>
                  <a:pt x="198628" y="7594"/>
                </a:lnTo>
                <a:lnTo>
                  <a:pt x="15087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864095" y="6553200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149351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828" y="61086"/>
                </a:lnTo>
                <a:lnTo>
                  <a:pt x="7620" y="102057"/>
                </a:lnTo>
                <a:lnTo>
                  <a:pt x="0" y="149225"/>
                </a:lnTo>
                <a:lnTo>
                  <a:pt x="7620" y="196383"/>
                </a:lnTo>
                <a:lnTo>
                  <a:pt x="28828" y="237342"/>
                </a:lnTo>
                <a:lnTo>
                  <a:pt x="61086" y="269641"/>
                </a:lnTo>
                <a:lnTo>
                  <a:pt x="102107" y="290824"/>
                </a:lnTo>
                <a:lnTo>
                  <a:pt x="149351" y="298430"/>
                </a:lnTo>
                <a:lnTo>
                  <a:pt x="196596" y="290824"/>
                </a:lnTo>
                <a:lnTo>
                  <a:pt x="237617" y="269641"/>
                </a:lnTo>
                <a:lnTo>
                  <a:pt x="269875" y="237342"/>
                </a:lnTo>
                <a:lnTo>
                  <a:pt x="291083" y="196383"/>
                </a:lnTo>
                <a:lnTo>
                  <a:pt x="298703" y="149225"/>
                </a:lnTo>
                <a:lnTo>
                  <a:pt x="291083" y="102057"/>
                </a:lnTo>
                <a:lnTo>
                  <a:pt x="269875" y="61086"/>
                </a:lnTo>
                <a:lnTo>
                  <a:pt x="237617" y="28790"/>
                </a:lnTo>
                <a:lnTo>
                  <a:pt x="196596" y="7594"/>
                </a:lnTo>
                <a:lnTo>
                  <a:pt x="14935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71032" y="6553200"/>
            <a:ext cx="596900" cy="298450"/>
          </a:xfrm>
          <a:custGeom>
            <a:avLst/>
            <a:gdLst/>
            <a:ahLst/>
            <a:cxnLst/>
            <a:rect l="l" t="t" r="r" b="b"/>
            <a:pathLst>
              <a:path w="596900" h="298450">
                <a:moveTo>
                  <a:pt x="596899" y="0"/>
                </a:moveTo>
                <a:lnTo>
                  <a:pt x="0" y="0"/>
                </a:lnTo>
                <a:lnTo>
                  <a:pt x="298450" y="298430"/>
                </a:lnTo>
                <a:lnTo>
                  <a:pt x="596899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162800" y="6553200"/>
            <a:ext cx="596900" cy="301625"/>
          </a:xfrm>
          <a:custGeom>
            <a:avLst/>
            <a:gdLst/>
            <a:ahLst/>
            <a:cxnLst/>
            <a:rect l="l" t="t" r="r" b="b"/>
            <a:pathLst>
              <a:path w="596900" h="301625">
                <a:moveTo>
                  <a:pt x="149225" y="0"/>
                </a:moveTo>
                <a:lnTo>
                  <a:pt x="102107" y="7658"/>
                </a:lnTo>
                <a:lnTo>
                  <a:pt x="61086" y="28968"/>
                </a:lnTo>
                <a:lnTo>
                  <a:pt x="28828" y="61493"/>
                </a:lnTo>
                <a:lnTo>
                  <a:pt x="7620" y="102717"/>
                </a:lnTo>
                <a:lnTo>
                  <a:pt x="0" y="150202"/>
                </a:lnTo>
                <a:lnTo>
                  <a:pt x="0" y="300411"/>
                </a:lnTo>
                <a:lnTo>
                  <a:pt x="298450" y="300411"/>
                </a:lnTo>
                <a:lnTo>
                  <a:pt x="298450" y="301304"/>
                </a:lnTo>
                <a:lnTo>
                  <a:pt x="596900" y="876"/>
                </a:lnTo>
                <a:lnTo>
                  <a:pt x="298450" y="876"/>
                </a:lnTo>
                <a:lnTo>
                  <a:pt x="298450" y="137960"/>
                </a:lnTo>
                <a:lnTo>
                  <a:pt x="297942" y="137998"/>
                </a:lnTo>
                <a:lnTo>
                  <a:pt x="287527" y="93979"/>
                </a:lnTo>
                <a:lnTo>
                  <a:pt x="265429" y="56045"/>
                </a:lnTo>
                <a:lnTo>
                  <a:pt x="233679" y="26327"/>
                </a:lnTo>
                <a:lnTo>
                  <a:pt x="194182" y="693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55023" y="6556247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50" y="0"/>
                </a:moveTo>
                <a:lnTo>
                  <a:pt x="0" y="0"/>
                </a:lnTo>
                <a:lnTo>
                  <a:pt x="0" y="296415"/>
                </a:lnTo>
                <a:lnTo>
                  <a:pt x="4064" y="298404"/>
                </a:lnTo>
                <a:lnTo>
                  <a:pt x="298450" y="298404"/>
                </a:lnTo>
                <a:lnTo>
                  <a:pt x="29845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744200" y="6553200"/>
            <a:ext cx="596900" cy="301625"/>
          </a:xfrm>
          <a:custGeom>
            <a:avLst/>
            <a:gdLst/>
            <a:ahLst/>
            <a:cxnLst/>
            <a:rect l="l" t="t" r="r" b="b"/>
            <a:pathLst>
              <a:path w="596900" h="301625">
                <a:moveTo>
                  <a:pt x="149225" y="0"/>
                </a:moveTo>
                <a:lnTo>
                  <a:pt x="102107" y="7658"/>
                </a:lnTo>
                <a:lnTo>
                  <a:pt x="61086" y="28968"/>
                </a:lnTo>
                <a:lnTo>
                  <a:pt x="28828" y="61480"/>
                </a:lnTo>
                <a:lnTo>
                  <a:pt x="7620" y="102717"/>
                </a:lnTo>
                <a:lnTo>
                  <a:pt x="0" y="150190"/>
                </a:lnTo>
                <a:lnTo>
                  <a:pt x="0" y="300411"/>
                </a:lnTo>
                <a:lnTo>
                  <a:pt x="298450" y="300411"/>
                </a:lnTo>
                <a:lnTo>
                  <a:pt x="298450" y="301304"/>
                </a:lnTo>
                <a:lnTo>
                  <a:pt x="596900" y="876"/>
                </a:lnTo>
                <a:lnTo>
                  <a:pt x="298450" y="876"/>
                </a:lnTo>
                <a:lnTo>
                  <a:pt x="298450" y="150190"/>
                </a:lnTo>
                <a:lnTo>
                  <a:pt x="290829" y="102717"/>
                </a:lnTo>
                <a:lnTo>
                  <a:pt x="269748" y="61480"/>
                </a:lnTo>
                <a:lnTo>
                  <a:pt x="237363" y="28968"/>
                </a:lnTo>
                <a:lnTo>
                  <a:pt x="196342" y="7658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149840" y="6553198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24" y="0"/>
                </a:moveTo>
                <a:lnTo>
                  <a:pt x="0" y="0"/>
                </a:lnTo>
                <a:lnTo>
                  <a:pt x="0" y="298424"/>
                </a:lnTo>
                <a:lnTo>
                  <a:pt x="298424" y="298424"/>
                </a:lnTo>
                <a:lnTo>
                  <a:pt x="29842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256776" y="6553200"/>
            <a:ext cx="295910" cy="298450"/>
          </a:xfrm>
          <a:custGeom>
            <a:avLst/>
            <a:gdLst/>
            <a:ahLst/>
            <a:cxnLst/>
            <a:rect l="l" t="t" r="r" b="b"/>
            <a:pathLst>
              <a:path w="295909" h="298450">
                <a:moveTo>
                  <a:pt x="147700" y="0"/>
                </a:moveTo>
                <a:lnTo>
                  <a:pt x="100965" y="7594"/>
                </a:lnTo>
                <a:lnTo>
                  <a:pt x="60451" y="28790"/>
                </a:lnTo>
                <a:lnTo>
                  <a:pt x="28448" y="61086"/>
                </a:lnTo>
                <a:lnTo>
                  <a:pt x="7493" y="102044"/>
                </a:lnTo>
                <a:lnTo>
                  <a:pt x="0" y="149212"/>
                </a:lnTo>
                <a:lnTo>
                  <a:pt x="7493" y="196366"/>
                </a:lnTo>
                <a:lnTo>
                  <a:pt x="28448" y="237319"/>
                </a:lnTo>
                <a:lnTo>
                  <a:pt x="60451" y="269610"/>
                </a:lnTo>
                <a:lnTo>
                  <a:pt x="100965" y="290788"/>
                </a:lnTo>
                <a:lnTo>
                  <a:pt x="147700" y="298391"/>
                </a:lnTo>
                <a:lnTo>
                  <a:pt x="194437" y="290788"/>
                </a:lnTo>
                <a:lnTo>
                  <a:pt x="234950" y="269610"/>
                </a:lnTo>
                <a:lnTo>
                  <a:pt x="266826" y="237319"/>
                </a:lnTo>
                <a:lnTo>
                  <a:pt x="287908" y="196366"/>
                </a:lnTo>
                <a:lnTo>
                  <a:pt x="295401" y="149212"/>
                </a:lnTo>
                <a:lnTo>
                  <a:pt x="287908" y="102044"/>
                </a:lnTo>
                <a:lnTo>
                  <a:pt x="266826" y="61086"/>
                </a:lnTo>
                <a:lnTo>
                  <a:pt x="234950" y="28790"/>
                </a:lnTo>
                <a:lnTo>
                  <a:pt x="194437" y="7594"/>
                </a:lnTo>
                <a:lnTo>
                  <a:pt x="14770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1292840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19" y="102044"/>
                </a:lnTo>
                <a:lnTo>
                  <a:pt x="0" y="149212"/>
                </a:lnTo>
                <a:lnTo>
                  <a:pt x="7619" y="196366"/>
                </a:lnTo>
                <a:lnTo>
                  <a:pt x="28701" y="237319"/>
                </a:lnTo>
                <a:lnTo>
                  <a:pt x="61086" y="269610"/>
                </a:lnTo>
                <a:lnTo>
                  <a:pt x="102107" y="290788"/>
                </a:lnTo>
                <a:lnTo>
                  <a:pt x="149225" y="298391"/>
                </a:lnTo>
                <a:lnTo>
                  <a:pt x="196341" y="290788"/>
                </a:lnTo>
                <a:lnTo>
                  <a:pt x="237362" y="269610"/>
                </a:lnTo>
                <a:lnTo>
                  <a:pt x="269620" y="237319"/>
                </a:lnTo>
                <a:lnTo>
                  <a:pt x="290829" y="196366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0" y="61086"/>
                </a:lnTo>
                <a:lnTo>
                  <a:pt x="237362" y="28790"/>
                </a:lnTo>
                <a:lnTo>
                  <a:pt x="196341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448543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6"/>
                </a:lnTo>
                <a:lnTo>
                  <a:pt x="28701" y="237319"/>
                </a:lnTo>
                <a:lnTo>
                  <a:pt x="61086" y="269610"/>
                </a:lnTo>
                <a:lnTo>
                  <a:pt x="102107" y="290788"/>
                </a:lnTo>
                <a:lnTo>
                  <a:pt x="149225" y="298391"/>
                </a:lnTo>
                <a:lnTo>
                  <a:pt x="196341" y="290788"/>
                </a:lnTo>
                <a:lnTo>
                  <a:pt x="237362" y="269610"/>
                </a:lnTo>
                <a:lnTo>
                  <a:pt x="269621" y="237319"/>
                </a:lnTo>
                <a:lnTo>
                  <a:pt x="290829" y="196366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1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555480" y="6553200"/>
            <a:ext cx="594360" cy="298450"/>
          </a:xfrm>
          <a:custGeom>
            <a:avLst/>
            <a:gdLst/>
            <a:ahLst/>
            <a:cxnLst/>
            <a:rect l="l" t="t" r="r" b="b"/>
            <a:pathLst>
              <a:path w="594359" h="298450">
                <a:moveTo>
                  <a:pt x="594233" y="0"/>
                </a:moveTo>
                <a:lnTo>
                  <a:pt x="0" y="0"/>
                </a:lnTo>
                <a:lnTo>
                  <a:pt x="297052" y="298430"/>
                </a:lnTo>
                <a:lnTo>
                  <a:pt x="59423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2" name="object 3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30383" y="505968"/>
            <a:ext cx="1944624" cy="469391"/>
          </a:xfrm>
          <a:prstGeom prst="rect">
            <a:avLst/>
          </a:prstGeom>
        </p:spPr>
      </p:pic>
      <p:sp>
        <p:nvSpPr>
          <p:cNvPr id="33" name="object 33"/>
          <p:cNvSpPr txBox="1"/>
          <p:nvPr/>
        </p:nvSpPr>
        <p:spPr>
          <a:xfrm>
            <a:off x="532282" y="1693544"/>
            <a:ext cx="11128375" cy="23901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71805" indent="-459105" algn="just">
              <a:lnSpc>
                <a:spcPct val="100000"/>
              </a:lnSpc>
              <a:spcBef>
                <a:spcPts val="105"/>
              </a:spcBef>
              <a:buClr>
                <a:srgbClr val="33CCCC"/>
              </a:buClr>
              <a:buChar char="•"/>
              <a:tabLst>
                <a:tab pos="471805" algn="l"/>
              </a:tabLst>
            </a:pPr>
            <a:r>
              <a:rPr sz="2200" dirty="0">
                <a:latin typeface="Microsoft Sans Serif"/>
                <a:cs typeface="Microsoft Sans Serif"/>
              </a:rPr>
              <a:t>Постановление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Кабинета</a:t>
            </a:r>
            <a:r>
              <a:rPr sz="2200" spc="10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Министров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Республики</a:t>
            </a:r>
            <a:r>
              <a:rPr sz="2200" spc="9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Татарстан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от</a:t>
            </a:r>
            <a:r>
              <a:rPr sz="2200" spc="9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19.01.2022</a:t>
            </a:r>
            <a:r>
              <a:rPr sz="2200" spc="9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№</a:t>
            </a:r>
            <a:r>
              <a:rPr sz="2200" spc="250" dirty="0">
                <a:latin typeface="Microsoft Sans Serif"/>
                <a:cs typeface="Microsoft Sans Serif"/>
              </a:rPr>
              <a:t> </a:t>
            </a:r>
            <a:r>
              <a:rPr sz="2200" spc="-25" dirty="0">
                <a:latin typeface="Microsoft Sans Serif"/>
                <a:cs typeface="Microsoft Sans Serif"/>
              </a:rPr>
              <a:t>29</a:t>
            </a:r>
            <a:endParaRPr sz="2200">
              <a:latin typeface="Microsoft Sans Serif"/>
              <a:cs typeface="Microsoft Sans Serif"/>
            </a:endParaRPr>
          </a:p>
          <a:p>
            <a:pPr marL="469900" marR="5080" algn="just">
              <a:lnSpc>
                <a:spcPct val="100000"/>
              </a:lnSpc>
            </a:pPr>
            <a:r>
              <a:rPr sz="2200" dirty="0">
                <a:latin typeface="Microsoft Sans Serif"/>
                <a:cs typeface="Microsoft Sans Serif"/>
              </a:rPr>
              <a:t>«Об</a:t>
            </a:r>
            <a:r>
              <a:rPr sz="2200" spc="345" dirty="0">
                <a:latin typeface="Microsoft Sans Serif"/>
                <a:cs typeface="Microsoft Sans Serif"/>
              </a:rPr>
              <a:t>  </a:t>
            </a:r>
            <a:r>
              <a:rPr sz="2200" dirty="0">
                <a:latin typeface="Microsoft Sans Serif"/>
                <a:cs typeface="Microsoft Sans Serif"/>
              </a:rPr>
              <a:t>утверждении</a:t>
            </a:r>
            <a:r>
              <a:rPr sz="2200" spc="350" dirty="0">
                <a:latin typeface="Microsoft Sans Serif"/>
                <a:cs typeface="Microsoft Sans Serif"/>
              </a:rPr>
              <a:t>  </a:t>
            </a:r>
            <a:r>
              <a:rPr sz="2200" dirty="0">
                <a:latin typeface="Microsoft Sans Serif"/>
                <a:cs typeface="Microsoft Sans Serif"/>
              </a:rPr>
              <a:t>Порядка</a:t>
            </a:r>
            <a:r>
              <a:rPr sz="2200" spc="260" dirty="0">
                <a:latin typeface="Microsoft Sans Serif"/>
                <a:cs typeface="Microsoft Sans Serif"/>
              </a:rPr>
              <a:t>   </a:t>
            </a:r>
            <a:r>
              <a:rPr sz="2200" dirty="0">
                <a:latin typeface="Microsoft Sans Serif"/>
                <a:cs typeface="Microsoft Sans Serif"/>
              </a:rPr>
              <a:t>предоставления</a:t>
            </a:r>
            <a:r>
              <a:rPr sz="2200" spc="355" dirty="0">
                <a:latin typeface="Microsoft Sans Serif"/>
                <a:cs typeface="Microsoft Sans Serif"/>
              </a:rPr>
              <a:t>  </a:t>
            </a:r>
            <a:r>
              <a:rPr sz="2200" dirty="0">
                <a:latin typeface="Microsoft Sans Serif"/>
                <a:cs typeface="Microsoft Sans Serif"/>
              </a:rPr>
              <a:t>грантов</a:t>
            </a:r>
            <a:r>
              <a:rPr sz="2200" spc="285" dirty="0">
                <a:latin typeface="Microsoft Sans Serif"/>
                <a:cs typeface="Microsoft Sans Serif"/>
              </a:rPr>
              <a:t>   </a:t>
            </a:r>
            <a:r>
              <a:rPr sz="2200" dirty="0">
                <a:latin typeface="Microsoft Sans Serif"/>
                <a:cs typeface="Microsoft Sans Serif"/>
              </a:rPr>
              <a:t>в</a:t>
            </a:r>
            <a:r>
              <a:rPr sz="2200" spc="355" dirty="0">
                <a:latin typeface="Microsoft Sans Serif"/>
                <a:cs typeface="Microsoft Sans Serif"/>
              </a:rPr>
              <a:t>  </a:t>
            </a:r>
            <a:r>
              <a:rPr sz="2200" dirty="0">
                <a:latin typeface="Microsoft Sans Serif"/>
                <a:cs typeface="Microsoft Sans Serif"/>
              </a:rPr>
              <a:t>форме</a:t>
            </a:r>
            <a:r>
              <a:rPr sz="2200" spc="345" dirty="0">
                <a:latin typeface="Microsoft Sans Serif"/>
                <a:cs typeface="Microsoft Sans Serif"/>
              </a:rPr>
              <a:t>  </a:t>
            </a:r>
            <a:r>
              <a:rPr sz="2200" spc="-10" dirty="0">
                <a:latin typeface="Microsoft Sans Serif"/>
                <a:cs typeface="Microsoft Sans Serif"/>
              </a:rPr>
              <a:t>субсидий </a:t>
            </a:r>
            <a:r>
              <a:rPr sz="2200" dirty="0">
                <a:latin typeface="Microsoft Sans Serif"/>
                <a:cs typeface="Microsoft Sans Serif"/>
              </a:rPr>
              <a:t>из</a:t>
            </a:r>
            <a:r>
              <a:rPr sz="2200" spc="8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бюджета</a:t>
            </a:r>
            <a:r>
              <a:rPr sz="2200" spc="9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Республики</a:t>
            </a:r>
            <a:r>
              <a:rPr sz="2200" spc="8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Татарстан</a:t>
            </a:r>
            <a:r>
              <a:rPr sz="2200" spc="120" dirty="0">
                <a:latin typeface="Microsoft Sans Serif"/>
                <a:cs typeface="Microsoft Sans Serif"/>
              </a:rPr>
              <a:t> </a:t>
            </a:r>
            <a:r>
              <a:rPr sz="2200" spc="-20" dirty="0">
                <a:latin typeface="Microsoft Sans Serif"/>
                <a:cs typeface="Microsoft Sans Serif"/>
              </a:rPr>
              <a:t>некоммерческим</a:t>
            </a:r>
            <a:r>
              <a:rPr sz="2200" spc="9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организациям,</a:t>
            </a:r>
            <a:r>
              <a:rPr sz="2200" spc="10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физическим </a:t>
            </a:r>
            <a:r>
              <a:rPr sz="2200" dirty="0">
                <a:latin typeface="Microsoft Sans Serif"/>
                <a:cs typeface="Microsoft Sans Serif"/>
              </a:rPr>
              <a:t>лицам</a:t>
            </a:r>
            <a:r>
              <a:rPr sz="2200" spc="80" dirty="0">
                <a:latin typeface="Microsoft Sans Serif"/>
                <a:cs typeface="Microsoft Sans Serif"/>
              </a:rPr>
              <a:t>  </a:t>
            </a:r>
            <a:r>
              <a:rPr sz="2200" dirty="0">
                <a:latin typeface="Microsoft Sans Serif"/>
                <a:cs typeface="Microsoft Sans Serif"/>
              </a:rPr>
              <a:t>на</a:t>
            </a:r>
            <a:r>
              <a:rPr sz="2200" spc="90" dirty="0">
                <a:latin typeface="Microsoft Sans Serif"/>
                <a:cs typeface="Microsoft Sans Serif"/>
              </a:rPr>
              <a:t>  </a:t>
            </a:r>
            <a:r>
              <a:rPr sz="2200" dirty="0">
                <a:latin typeface="Microsoft Sans Serif"/>
                <a:cs typeface="Microsoft Sans Serif"/>
              </a:rPr>
              <a:t>реализацию</a:t>
            </a:r>
            <a:r>
              <a:rPr sz="2200" spc="65" dirty="0">
                <a:latin typeface="Microsoft Sans Serif"/>
                <a:cs typeface="Microsoft Sans Serif"/>
              </a:rPr>
              <a:t>  </a:t>
            </a:r>
            <a:r>
              <a:rPr sz="2200" dirty="0">
                <a:latin typeface="Microsoft Sans Serif"/>
                <a:cs typeface="Microsoft Sans Serif"/>
              </a:rPr>
              <a:t>социально</a:t>
            </a:r>
            <a:r>
              <a:rPr sz="2200" spc="75" dirty="0">
                <a:latin typeface="Microsoft Sans Serif"/>
                <a:cs typeface="Microsoft Sans Serif"/>
              </a:rPr>
              <a:t>  </a:t>
            </a:r>
            <a:r>
              <a:rPr sz="2200" dirty="0">
                <a:latin typeface="Microsoft Sans Serif"/>
                <a:cs typeface="Microsoft Sans Serif"/>
              </a:rPr>
              <a:t>значимых</a:t>
            </a:r>
            <a:r>
              <a:rPr sz="2200" spc="70" dirty="0">
                <a:latin typeface="Microsoft Sans Serif"/>
                <a:cs typeface="Microsoft Sans Serif"/>
              </a:rPr>
              <a:t>  </a:t>
            </a:r>
            <a:r>
              <a:rPr sz="2200" dirty="0">
                <a:latin typeface="Microsoft Sans Serif"/>
                <a:cs typeface="Microsoft Sans Serif"/>
              </a:rPr>
              <a:t>проектов</a:t>
            </a:r>
            <a:r>
              <a:rPr sz="2200" spc="75" dirty="0">
                <a:latin typeface="Microsoft Sans Serif"/>
                <a:cs typeface="Microsoft Sans Serif"/>
              </a:rPr>
              <a:t>  </a:t>
            </a:r>
            <a:r>
              <a:rPr sz="2200" dirty="0">
                <a:latin typeface="Microsoft Sans Serif"/>
                <a:cs typeface="Microsoft Sans Serif"/>
              </a:rPr>
              <a:t>в</a:t>
            </a:r>
            <a:r>
              <a:rPr sz="2200" spc="95" dirty="0">
                <a:latin typeface="Microsoft Sans Serif"/>
                <a:cs typeface="Microsoft Sans Serif"/>
              </a:rPr>
              <a:t>  </a:t>
            </a:r>
            <a:r>
              <a:rPr sz="2200" dirty="0">
                <a:latin typeface="Microsoft Sans Serif"/>
                <a:cs typeface="Microsoft Sans Serif"/>
              </a:rPr>
              <a:t>сфере</a:t>
            </a:r>
            <a:r>
              <a:rPr sz="2200" spc="90" dirty="0">
                <a:latin typeface="Microsoft Sans Serif"/>
                <a:cs typeface="Microsoft Sans Serif"/>
              </a:rPr>
              <a:t>  </a:t>
            </a:r>
            <a:r>
              <a:rPr sz="2200" spc="-10" dirty="0">
                <a:latin typeface="Microsoft Sans Serif"/>
                <a:cs typeface="Microsoft Sans Serif"/>
              </a:rPr>
              <a:t>молодежной политики»;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80"/>
              </a:spcBef>
            </a:pPr>
            <a:endParaRPr sz="2200">
              <a:latin typeface="Microsoft Sans Serif"/>
              <a:cs typeface="Microsoft Sans Serif"/>
            </a:endParaRPr>
          </a:p>
          <a:p>
            <a:pPr marL="471805" indent="-459105" algn="just">
              <a:lnSpc>
                <a:spcPct val="100000"/>
              </a:lnSpc>
              <a:buClr>
                <a:srgbClr val="33CCCC"/>
              </a:buClr>
              <a:buChar char="•"/>
              <a:tabLst>
                <a:tab pos="471805" algn="l"/>
              </a:tabLst>
            </a:pPr>
            <a:r>
              <a:rPr sz="2200" spc="-25" dirty="0">
                <a:latin typeface="Microsoft Sans Serif"/>
                <a:cs typeface="Microsoft Sans Serif"/>
              </a:rPr>
              <a:t>Приказ</a:t>
            </a:r>
            <a:r>
              <a:rPr sz="2200" spc="-6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Министерства</a:t>
            </a:r>
            <a:r>
              <a:rPr sz="2200" spc="-3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по</a:t>
            </a:r>
            <a:r>
              <a:rPr sz="2200" spc="-11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делам</a:t>
            </a:r>
            <a:r>
              <a:rPr sz="2200" spc="-55" dirty="0">
                <a:latin typeface="Microsoft Sans Serif"/>
                <a:cs typeface="Microsoft Sans Serif"/>
              </a:rPr>
              <a:t> </a:t>
            </a:r>
            <a:r>
              <a:rPr sz="2200" spc="-20" dirty="0">
                <a:latin typeface="Microsoft Sans Serif"/>
                <a:cs typeface="Microsoft Sans Serif"/>
              </a:rPr>
              <a:t>молодежи</a:t>
            </a:r>
            <a:r>
              <a:rPr sz="2200" spc="-11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Республики</a:t>
            </a:r>
            <a:r>
              <a:rPr sz="2200" spc="-7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Татарстан.</a:t>
            </a:r>
            <a:endParaRPr sz="2200">
              <a:latin typeface="Microsoft Sans Serif"/>
              <a:cs typeface="Microsoft Sans Serif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2127630" y="313689"/>
            <a:ext cx="6601459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20" dirty="0"/>
              <a:t>Нормативные</a:t>
            </a:r>
            <a:r>
              <a:rPr sz="4400" spc="-210" dirty="0"/>
              <a:t> </a:t>
            </a:r>
            <a:r>
              <a:rPr sz="4400" spc="-10" dirty="0"/>
              <a:t>документы</a:t>
            </a:r>
            <a:endParaRPr sz="4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30383" y="505968"/>
            <a:ext cx="1944624" cy="46939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52068" y="1351416"/>
            <a:ext cx="11106150" cy="2642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0100"/>
              </a:lnSpc>
              <a:spcBef>
                <a:spcPts val="95"/>
              </a:spcBef>
            </a:pPr>
            <a:r>
              <a:rPr sz="2200" dirty="0">
                <a:latin typeface="Microsoft Sans Serif"/>
                <a:cs typeface="Microsoft Sans Serif"/>
              </a:rPr>
              <a:t>Проведение</a:t>
            </a:r>
            <a:r>
              <a:rPr sz="2200" spc="34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конкурса</a:t>
            </a:r>
            <a:r>
              <a:rPr sz="2200" spc="33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направлено</a:t>
            </a:r>
            <a:r>
              <a:rPr sz="2200" spc="34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на</a:t>
            </a:r>
            <a:r>
              <a:rPr sz="2200" spc="33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поддержку</a:t>
            </a:r>
            <a:r>
              <a:rPr sz="2200" spc="32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проектов,</a:t>
            </a:r>
            <a:r>
              <a:rPr sz="2200" spc="33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вовлечение</a:t>
            </a:r>
            <a:r>
              <a:rPr sz="2200" spc="34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молодежи </a:t>
            </a:r>
            <a:r>
              <a:rPr sz="2200" dirty="0">
                <a:latin typeface="Microsoft Sans Serif"/>
                <a:cs typeface="Microsoft Sans Serif"/>
              </a:rPr>
              <a:t>в</a:t>
            </a:r>
            <a:r>
              <a:rPr sz="2200" spc="34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активное</a:t>
            </a:r>
            <a:r>
              <a:rPr sz="2200" spc="32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участие</a:t>
            </a:r>
            <a:r>
              <a:rPr sz="2200" spc="34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в</a:t>
            </a:r>
            <a:r>
              <a:rPr sz="2200" spc="32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социальной</a:t>
            </a:r>
            <a:r>
              <a:rPr sz="2200" spc="34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и</a:t>
            </a:r>
            <a:r>
              <a:rPr sz="2200" spc="33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экономической</a:t>
            </a:r>
            <a:r>
              <a:rPr sz="2200" spc="31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жизни</a:t>
            </a:r>
            <a:r>
              <a:rPr sz="2200" spc="29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Республики</a:t>
            </a:r>
            <a:r>
              <a:rPr sz="2200" spc="31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Татарстан, создание</a:t>
            </a:r>
            <a:r>
              <a:rPr sz="2200" spc="-4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условии</a:t>
            </a:r>
            <a:r>
              <a:rPr sz="2200" spc="-6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для</a:t>
            </a:r>
            <a:r>
              <a:rPr sz="2200" spc="-7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повышения</a:t>
            </a:r>
            <a:r>
              <a:rPr sz="2200" spc="-114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качества</a:t>
            </a:r>
            <a:r>
              <a:rPr sz="2200" spc="-65" dirty="0">
                <a:latin typeface="Microsoft Sans Serif"/>
                <a:cs typeface="Microsoft Sans Serif"/>
              </a:rPr>
              <a:t> </a:t>
            </a:r>
            <a:r>
              <a:rPr sz="2200" spc="-20" dirty="0">
                <a:latin typeface="Microsoft Sans Serif"/>
                <a:cs typeface="Microsoft Sans Serif"/>
              </a:rPr>
              <a:t>жизни</a:t>
            </a:r>
            <a:r>
              <a:rPr sz="2200" spc="-7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молодых</a:t>
            </a:r>
            <a:r>
              <a:rPr sz="2200" spc="-9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граждан.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95"/>
              </a:spcBef>
            </a:pPr>
            <a:endParaRPr sz="22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</a:pPr>
            <a:r>
              <a:rPr sz="2200" spc="-10" dirty="0">
                <a:latin typeface="Microsoft Sans Serif"/>
                <a:cs typeface="Microsoft Sans Serif"/>
              </a:rPr>
              <a:t>Максимальный</a:t>
            </a:r>
            <a:r>
              <a:rPr sz="2200" spc="-3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размер</a:t>
            </a:r>
            <a:r>
              <a:rPr sz="2200" spc="-7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гранта</a:t>
            </a:r>
            <a:r>
              <a:rPr sz="2200" spc="-2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составляет</a:t>
            </a:r>
            <a:r>
              <a:rPr sz="2200" spc="-5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–</a:t>
            </a:r>
            <a:r>
              <a:rPr sz="2200" spc="47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300</a:t>
            </a:r>
            <a:r>
              <a:rPr sz="2200" spc="-2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тысяч</a:t>
            </a:r>
            <a:r>
              <a:rPr sz="2200" spc="-9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рублей.</a:t>
            </a:r>
            <a:endParaRPr sz="22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207253" y="307594"/>
            <a:ext cx="133731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215" dirty="0">
                <a:latin typeface="Verdana"/>
                <a:cs typeface="Verdana"/>
              </a:rPr>
              <a:t>Цель</a:t>
            </a:r>
            <a:endParaRPr sz="4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6217" rIns="0" bIns="0" rtlCol="0">
            <a:spAutoFit/>
          </a:bodyPr>
          <a:lstStyle/>
          <a:p>
            <a:pPr marL="4079240">
              <a:lnSpc>
                <a:spcPct val="100000"/>
              </a:lnSpc>
              <a:spcBef>
                <a:spcPts val="90"/>
              </a:spcBef>
            </a:pPr>
            <a:r>
              <a:rPr sz="4400" spc="-45" dirty="0"/>
              <a:t>Участники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10285" y="1463962"/>
            <a:ext cx="10814685" cy="245681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484"/>
              </a:spcBef>
              <a:buClr>
                <a:srgbClr val="04998A"/>
              </a:buClr>
              <a:buSzPct val="81818"/>
              <a:buChar char="●"/>
              <a:tabLst>
                <a:tab pos="356870" algn="l"/>
                <a:tab pos="1713230" algn="l"/>
                <a:tab pos="3354070" algn="l"/>
                <a:tab pos="5234940" algn="l"/>
                <a:tab pos="6536690" algn="l"/>
                <a:tab pos="6951345" algn="l"/>
                <a:tab pos="7393305" algn="l"/>
                <a:tab pos="7844155" algn="l"/>
                <a:tab pos="8286750" algn="l"/>
                <a:tab pos="8865870" algn="l"/>
              </a:tabLst>
            </a:pPr>
            <a:r>
              <a:rPr sz="2200" spc="-10" dirty="0">
                <a:latin typeface="Microsoft Sans Serif"/>
                <a:cs typeface="Microsoft Sans Serif"/>
              </a:rPr>
              <a:t>граждане</a:t>
            </a:r>
            <a:r>
              <a:rPr sz="2200" dirty="0">
                <a:latin typeface="Microsoft Sans Serif"/>
                <a:cs typeface="Microsoft Sans Serif"/>
              </a:rPr>
              <a:t>	</a:t>
            </a:r>
            <a:r>
              <a:rPr sz="2200" spc="-10" dirty="0">
                <a:latin typeface="Microsoft Sans Serif"/>
                <a:cs typeface="Microsoft Sans Serif"/>
              </a:rPr>
              <a:t>Российской</a:t>
            </a:r>
            <a:r>
              <a:rPr sz="2200" dirty="0">
                <a:latin typeface="Microsoft Sans Serif"/>
                <a:cs typeface="Microsoft Sans Serif"/>
              </a:rPr>
              <a:t>	Федерации</a:t>
            </a:r>
            <a:r>
              <a:rPr sz="2200" spc="180" dirty="0">
                <a:latin typeface="Microsoft Sans Serif"/>
                <a:cs typeface="Microsoft Sans Serif"/>
              </a:rPr>
              <a:t> </a:t>
            </a:r>
            <a:r>
              <a:rPr sz="2200" spc="-50" dirty="0">
                <a:latin typeface="Microsoft Sans Serif"/>
                <a:cs typeface="Microsoft Sans Serif"/>
              </a:rPr>
              <a:t>в</a:t>
            </a:r>
            <a:r>
              <a:rPr sz="2200" dirty="0">
                <a:latin typeface="Microsoft Sans Serif"/>
                <a:cs typeface="Microsoft Sans Serif"/>
              </a:rPr>
              <a:t>	</a:t>
            </a:r>
            <a:r>
              <a:rPr sz="2200" spc="-10" dirty="0">
                <a:latin typeface="Microsoft Sans Serif"/>
                <a:cs typeface="Microsoft Sans Serif"/>
              </a:rPr>
              <a:t>возрасте</a:t>
            </a:r>
            <a:r>
              <a:rPr sz="2200" dirty="0">
                <a:latin typeface="Microsoft Sans Serif"/>
                <a:cs typeface="Microsoft Sans Serif"/>
              </a:rPr>
              <a:t>	</a:t>
            </a:r>
            <a:r>
              <a:rPr sz="2200" spc="-25" dirty="0">
                <a:latin typeface="Microsoft Sans Serif"/>
                <a:cs typeface="Microsoft Sans Serif"/>
              </a:rPr>
              <a:t>от</a:t>
            </a:r>
            <a:r>
              <a:rPr sz="2200" dirty="0">
                <a:latin typeface="Microsoft Sans Serif"/>
                <a:cs typeface="Microsoft Sans Serif"/>
              </a:rPr>
              <a:t>	</a:t>
            </a:r>
            <a:r>
              <a:rPr sz="2200" spc="-25" dirty="0">
                <a:latin typeface="Microsoft Sans Serif"/>
                <a:cs typeface="Microsoft Sans Serif"/>
              </a:rPr>
              <a:t>18</a:t>
            </a:r>
            <a:r>
              <a:rPr sz="2200" dirty="0">
                <a:latin typeface="Microsoft Sans Serif"/>
                <a:cs typeface="Microsoft Sans Serif"/>
              </a:rPr>
              <a:t>	</a:t>
            </a:r>
            <a:r>
              <a:rPr sz="2200" spc="-25" dirty="0">
                <a:latin typeface="Microsoft Sans Serif"/>
                <a:cs typeface="Microsoft Sans Serif"/>
              </a:rPr>
              <a:t>до</a:t>
            </a:r>
            <a:r>
              <a:rPr sz="2200" dirty="0">
                <a:latin typeface="Microsoft Sans Serif"/>
                <a:cs typeface="Microsoft Sans Serif"/>
              </a:rPr>
              <a:t>	</a:t>
            </a:r>
            <a:r>
              <a:rPr sz="2200" spc="-25" dirty="0">
                <a:latin typeface="Microsoft Sans Serif"/>
                <a:cs typeface="Microsoft Sans Serif"/>
              </a:rPr>
              <a:t>35</a:t>
            </a:r>
            <a:r>
              <a:rPr sz="2200" dirty="0">
                <a:latin typeface="Microsoft Sans Serif"/>
                <a:cs typeface="Microsoft Sans Serif"/>
              </a:rPr>
              <a:t>	</a:t>
            </a:r>
            <a:r>
              <a:rPr sz="2200" spc="-25" dirty="0">
                <a:latin typeface="Microsoft Sans Serif"/>
                <a:cs typeface="Microsoft Sans Serif"/>
              </a:rPr>
              <a:t>лет</a:t>
            </a:r>
            <a:r>
              <a:rPr sz="2200" dirty="0">
                <a:latin typeface="Microsoft Sans Serif"/>
                <a:cs typeface="Microsoft Sans Serif"/>
              </a:rPr>
              <a:t>	</a:t>
            </a:r>
            <a:r>
              <a:rPr sz="2200" spc="-10" dirty="0">
                <a:latin typeface="Microsoft Sans Serif"/>
                <a:cs typeface="Microsoft Sans Serif"/>
              </a:rPr>
              <a:t>включительно,</a:t>
            </a:r>
            <a:endParaRPr sz="2200">
              <a:latin typeface="Microsoft Sans Serif"/>
              <a:cs typeface="Microsoft Sans Serif"/>
            </a:endParaRPr>
          </a:p>
          <a:p>
            <a:pPr marL="356870">
              <a:lnSpc>
                <a:spcPct val="100000"/>
              </a:lnSpc>
              <a:spcBef>
                <a:spcPts val="390"/>
              </a:spcBef>
            </a:pPr>
            <a:r>
              <a:rPr sz="2200" spc="-10" dirty="0">
                <a:latin typeface="Microsoft Sans Serif"/>
                <a:cs typeface="Microsoft Sans Serif"/>
              </a:rPr>
              <a:t>проживающие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на</a:t>
            </a:r>
            <a:r>
              <a:rPr sz="2200" spc="-7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территории</a:t>
            </a:r>
            <a:r>
              <a:rPr sz="2200" spc="-70" dirty="0">
                <a:latin typeface="Microsoft Sans Serif"/>
                <a:cs typeface="Microsoft Sans Serif"/>
              </a:rPr>
              <a:t> </a:t>
            </a:r>
            <a:r>
              <a:rPr sz="2200" spc="-20" dirty="0">
                <a:latin typeface="Microsoft Sans Serif"/>
                <a:cs typeface="Microsoft Sans Serif"/>
              </a:rPr>
              <a:t>Республики</a:t>
            </a:r>
            <a:r>
              <a:rPr sz="2200" spc="-9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Татарстан;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480"/>
              </a:spcBef>
            </a:pPr>
            <a:endParaRPr sz="2200">
              <a:latin typeface="Microsoft Sans Serif"/>
              <a:cs typeface="Microsoft Sans Serif"/>
            </a:endParaRPr>
          </a:p>
          <a:p>
            <a:pPr marL="356870" marR="5080" indent="-344805" algn="just">
              <a:lnSpc>
                <a:spcPct val="114999"/>
              </a:lnSpc>
              <a:buSzPct val="65909"/>
              <a:buChar char="●"/>
              <a:tabLst>
                <a:tab pos="356870" algn="l"/>
                <a:tab pos="433705" algn="l"/>
              </a:tabLst>
            </a:pPr>
            <a:r>
              <a:rPr sz="2200" dirty="0">
                <a:solidFill>
                  <a:srgbClr val="04998A"/>
                </a:solidFill>
                <a:latin typeface="Microsoft Sans Serif"/>
                <a:cs typeface="Microsoft Sans Serif"/>
              </a:rPr>
              <a:t>	</a:t>
            </a:r>
            <a:r>
              <a:rPr sz="2200" dirty="0">
                <a:latin typeface="Microsoft Sans Serif"/>
                <a:cs typeface="Microsoft Sans Serif"/>
              </a:rPr>
              <a:t>граждане</a:t>
            </a:r>
            <a:r>
              <a:rPr sz="2200" spc="30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Российской</a:t>
            </a:r>
            <a:r>
              <a:rPr sz="2200" spc="30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Федерации</a:t>
            </a:r>
            <a:r>
              <a:rPr sz="2200" spc="28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в</a:t>
            </a:r>
            <a:r>
              <a:rPr sz="2200" spc="33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возрасте</a:t>
            </a:r>
            <a:r>
              <a:rPr sz="2200" spc="30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от</a:t>
            </a:r>
            <a:r>
              <a:rPr sz="2200" spc="33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18</a:t>
            </a:r>
            <a:r>
              <a:rPr sz="2200" spc="32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до</a:t>
            </a:r>
            <a:r>
              <a:rPr sz="2200" spc="33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35</a:t>
            </a:r>
            <a:r>
              <a:rPr sz="2200" spc="32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лет</a:t>
            </a:r>
            <a:r>
              <a:rPr sz="2200" spc="30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включительно, </a:t>
            </a:r>
            <a:r>
              <a:rPr sz="2200" dirty="0">
                <a:latin typeface="Microsoft Sans Serif"/>
                <a:cs typeface="Microsoft Sans Serif"/>
              </a:rPr>
              <a:t>проживающие</a:t>
            </a:r>
            <a:r>
              <a:rPr sz="2200" spc="515" dirty="0">
                <a:latin typeface="Microsoft Sans Serif"/>
                <a:cs typeface="Microsoft Sans Serif"/>
              </a:rPr>
              <a:t>   </a:t>
            </a:r>
            <a:r>
              <a:rPr sz="2200" dirty="0">
                <a:latin typeface="Microsoft Sans Serif"/>
                <a:cs typeface="Microsoft Sans Serif"/>
              </a:rPr>
              <a:t>на</a:t>
            </a:r>
            <a:r>
              <a:rPr sz="2200" spc="520" dirty="0">
                <a:latin typeface="Microsoft Sans Serif"/>
                <a:cs typeface="Microsoft Sans Serif"/>
              </a:rPr>
              <a:t>   </a:t>
            </a:r>
            <a:r>
              <a:rPr sz="2200" dirty="0">
                <a:latin typeface="Microsoft Sans Serif"/>
                <a:cs typeface="Microsoft Sans Serif"/>
              </a:rPr>
              <a:t>территории</a:t>
            </a:r>
            <a:r>
              <a:rPr sz="2200" spc="520" dirty="0">
                <a:latin typeface="Microsoft Sans Serif"/>
                <a:cs typeface="Microsoft Sans Serif"/>
              </a:rPr>
              <a:t>   </a:t>
            </a:r>
            <a:r>
              <a:rPr sz="2200" dirty="0">
                <a:latin typeface="Microsoft Sans Serif"/>
                <a:cs typeface="Microsoft Sans Serif"/>
              </a:rPr>
              <a:t>Республики</a:t>
            </a:r>
            <a:r>
              <a:rPr sz="2200" spc="515" dirty="0">
                <a:latin typeface="Microsoft Sans Serif"/>
                <a:cs typeface="Microsoft Sans Serif"/>
              </a:rPr>
              <a:t>   </a:t>
            </a:r>
            <a:r>
              <a:rPr sz="2200" dirty="0">
                <a:latin typeface="Microsoft Sans Serif"/>
                <a:cs typeface="Microsoft Sans Serif"/>
              </a:rPr>
              <a:t>Татарстан,</a:t>
            </a:r>
            <a:r>
              <a:rPr sz="2200" spc="525" dirty="0">
                <a:latin typeface="Microsoft Sans Serif"/>
                <a:cs typeface="Microsoft Sans Serif"/>
              </a:rPr>
              <a:t>   </a:t>
            </a:r>
            <a:r>
              <a:rPr sz="2200" spc="-10" dirty="0">
                <a:latin typeface="Microsoft Sans Serif"/>
                <a:cs typeface="Microsoft Sans Serif"/>
              </a:rPr>
              <a:t>являющиеся </a:t>
            </a:r>
            <a:r>
              <a:rPr sz="2200" spc="-20" dirty="0">
                <a:latin typeface="Microsoft Sans Serif"/>
                <a:cs typeface="Microsoft Sans Serif"/>
              </a:rPr>
              <a:t>плательщиками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налога</a:t>
            </a:r>
            <a:r>
              <a:rPr sz="2200" spc="-6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на</a:t>
            </a:r>
            <a:r>
              <a:rPr sz="2200" spc="-2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профессиональный</a:t>
            </a:r>
            <a:r>
              <a:rPr sz="2200" spc="-7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доход.</a:t>
            </a:r>
            <a:endParaRPr sz="22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30383" y="505968"/>
            <a:ext cx="1944624" cy="46939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Требования</a:t>
            </a:r>
            <a:r>
              <a:rPr sz="3600" spc="-65" dirty="0"/>
              <a:t> </a:t>
            </a:r>
            <a:r>
              <a:rPr sz="3600" dirty="0"/>
              <a:t>к</a:t>
            </a:r>
            <a:r>
              <a:rPr sz="3600" spc="-220" dirty="0"/>
              <a:t> </a:t>
            </a:r>
            <a:r>
              <a:rPr sz="3600" spc="-45" dirty="0"/>
              <a:t>участникам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75894" y="1323848"/>
            <a:ext cx="11463020" cy="43389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0"/>
              </a:spcBef>
            </a:pPr>
            <a:r>
              <a:rPr sz="2000" dirty="0">
                <a:latin typeface="Microsoft Sans Serif"/>
                <a:cs typeface="Microsoft Sans Serif"/>
              </a:rPr>
              <a:t>-отсутствие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неисполненной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обязанности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по уплате</a:t>
            </a:r>
            <a:r>
              <a:rPr sz="2000" spc="4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налогов,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сборов,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страховых</a:t>
            </a:r>
            <a:r>
              <a:rPr sz="2000" spc="2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взносов,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пеней, </a:t>
            </a:r>
            <a:r>
              <a:rPr sz="2000" dirty="0">
                <a:latin typeface="Microsoft Sans Serif"/>
                <a:cs typeface="Microsoft Sans Serif"/>
              </a:rPr>
              <a:t>штрафов,</a:t>
            </a:r>
            <a:r>
              <a:rPr sz="2000" spc="459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процентов,</a:t>
            </a:r>
            <a:r>
              <a:rPr sz="2000" spc="46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подлежащих</a:t>
            </a:r>
            <a:r>
              <a:rPr sz="2000" spc="4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уплате</a:t>
            </a:r>
            <a:r>
              <a:rPr sz="2000" spc="484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в</a:t>
            </a:r>
            <a:r>
              <a:rPr sz="2000" spc="46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соответствии</a:t>
            </a:r>
            <a:r>
              <a:rPr sz="2000" spc="47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с</a:t>
            </a:r>
            <a:r>
              <a:rPr sz="2000" spc="47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законодательством</a:t>
            </a:r>
            <a:r>
              <a:rPr sz="2000" spc="49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Российской </a:t>
            </a:r>
            <a:r>
              <a:rPr sz="2000" spc="-25" dirty="0">
                <a:latin typeface="Microsoft Sans Serif"/>
                <a:cs typeface="Microsoft Sans Serif"/>
              </a:rPr>
              <a:t>Федерации </a:t>
            </a:r>
            <a:r>
              <a:rPr sz="2000" dirty="0">
                <a:latin typeface="Microsoft Sans Serif"/>
                <a:cs typeface="Microsoft Sans Serif"/>
              </a:rPr>
              <a:t>о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налогах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и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сборах;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60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 marR="6985" algn="just">
              <a:lnSpc>
                <a:spcPct val="100000"/>
              </a:lnSpc>
            </a:pPr>
            <a:r>
              <a:rPr sz="2000" dirty="0">
                <a:latin typeface="Microsoft Sans Serif"/>
                <a:cs typeface="Microsoft Sans Serif"/>
              </a:rPr>
              <a:t>-отсутствие</a:t>
            </a:r>
            <a:r>
              <a:rPr sz="2000" spc="195" dirty="0">
                <a:latin typeface="Microsoft Sans Serif"/>
                <a:cs typeface="Microsoft Sans Serif"/>
              </a:rPr>
              <a:t>  </a:t>
            </a:r>
            <a:r>
              <a:rPr sz="2000" dirty="0">
                <a:latin typeface="Microsoft Sans Serif"/>
                <a:cs typeface="Microsoft Sans Serif"/>
              </a:rPr>
              <a:t>просроченной</a:t>
            </a:r>
            <a:r>
              <a:rPr sz="2000" spc="190" dirty="0">
                <a:latin typeface="Microsoft Sans Serif"/>
                <a:cs typeface="Microsoft Sans Serif"/>
              </a:rPr>
              <a:t>  </a:t>
            </a:r>
            <a:r>
              <a:rPr sz="2000" dirty="0">
                <a:latin typeface="Microsoft Sans Serif"/>
                <a:cs typeface="Microsoft Sans Serif"/>
              </a:rPr>
              <a:t>задолженности</a:t>
            </a:r>
            <a:r>
              <a:rPr sz="2000" spc="180" dirty="0">
                <a:latin typeface="Microsoft Sans Serif"/>
                <a:cs typeface="Microsoft Sans Serif"/>
              </a:rPr>
              <a:t>  </a:t>
            </a:r>
            <a:r>
              <a:rPr sz="2000" dirty="0">
                <a:latin typeface="Microsoft Sans Serif"/>
                <a:cs typeface="Microsoft Sans Serif"/>
              </a:rPr>
              <a:t>по</a:t>
            </a:r>
            <a:r>
              <a:rPr sz="2000" spc="195" dirty="0">
                <a:latin typeface="Microsoft Sans Serif"/>
                <a:cs typeface="Microsoft Sans Serif"/>
              </a:rPr>
              <a:t>  </a:t>
            </a:r>
            <a:r>
              <a:rPr sz="2000" dirty="0">
                <a:latin typeface="Microsoft Sans Serif"/>
                <a:cs typeface="Microsoft Sans Serif"/>
              </a:rPr>
              <a:t>возврату</a:t>
            </a:r>
            <a:r>
              <a:rPr sz="2000" spc="190" dirty="0">
                <a:latin typeface="Microsoft Sans Serif"/>
                <a:cs typeface="Microsoft Sans Serif"/>
              </a:rPr>
              <a:t>  </a:t>
            </a:r>
            <a:r>
              <a:rPr sz="2000" dirty="0">
                <a:latin typeface="Microsoft Sans Serif"/>
                <a:cs typeface="Microsoft Sans Serif"/>
              </a:rPr>
              <a:t>в</a:t>
            </a:r>
            <a:r>
              <a:rPr sz="2000" spc="190" dirty="0">
                <a:latin typeface="Microsoft Sans Serif"/>
                <a:cs typeface="Microsoft Sans Serif"/>
              </a:rPr>
              <a:t>  </a:t>
            </a:r>
            <a:r>
              <a:rPr sz="2000" dirty="0">
                <a:latin typeface="Microsoft Sans Serif"/>
                <a:cs typeface="Microsoft Sans Serif"/>
              </a:rPr>
              <a:t>бюджет</a:t>
            </a:r>
            <a:r>
              <a:rPr sz="2000" spc="195" dirty="0">
                <a:latin typeface="Microsoft Sans Serif"/>
                <a:cs typeface="Microsoft Sans Serif"/>
              </a:rPr>
              <a:t>  </a:t>
            </a:r>
            <a:r>
              <a:rPr sz="2000" dirty="0">
                <a:latin typeface="Microsoft Sans Serif"/>
                <a:cs typeface="Microsoft Sans Serif"/>
              </a:rPr>
              <a:t>Республики</a:t>
            </a:r>
            <a:r>
              <a:rPr sz="2000" spc="175" dirty="0">
                <a:latin typeface="Microsoft Sans Serif"/>
                <a:cs typeface="Microsoft Sans Serif"/>
              </a:rPr>
              <a:t>  </a:t>
            </a:r>
            <a:r>
              <a:rPr sz="2000" spc="-10" dirty="0">
                <a:latin typeface="Microsoft Sans Serif"/>
                <a:cs typeface="Microsoft Sans Serif"/>
              </a:rPr>
              <a:t>Татарстан </a:t>
            </a:r>
            <a:r>
              <a:rPr sz="2000" dirty="0">
                <a:latin typeface="Microsoft Sans Serif"/>
                <a:cs typeface="Microsoft Sans Serif"/>
              </a:rPr>
              <a:t>субсидий,</a:t>
            </a:r>
            <a:r>
              <a:rPr sz="2000" spc="15" dirty="0">
                <a:latin typeface="Microsoft Sans Serif"/>
                <a:cs typeface="Microsoft Sans Serif"/>
              </a:rPr>
              <a:t>  </a:t>
            </a:r>
            <a:r>
              <a:rPr sz="2000" dirty="0">
                <a:latin typeface="Microsoft Sans Serif"/>
                <a:cs typeface="Microsoft Sans Serif"/>
              </a:rPr>
              <a:t>бюджетных</a:t>
            </a:r>
            <a:r>
              <a:rPr sz="2000" spc="20" dirty="0">
                <a:latin typeface="Microsoft Sans Serif"/>
                <a:cs typeface="Microsoft Sans Serif"/>
              </a:rPr>
              <a:t>  </a:t>
            </a:r>
            <a:r>
              <a:rPr sz="2000" dirty="0">
                <a:latin typeface="Microsoft Sans Serif"/>
                <a:cs typeface="Microsoft Sans Serif"/>
              </a:rPr>
              <a:t>инвестиций,</a:t>
            </a:r>
            <a:r>
              <a:rPr sz="2000" spc="15" dirty="0">
                <a:latin typeface="Microsoft Sans Serif"/>
                <a:cs typeface="Microsoft Sans Serif"/>
              </a:rPr>
              <a:t>  </a:t>
            </a:r>
            <a:r>
              <a:rPr sz="2000" dirty="0">
                <a:latin typeface="Microsoft Sans Serif"/>
                <a:cs typeface="Microsoft Sans Serif"/>
              </a:rPr>
              <a:t>предоставленных</a:t>
            </a:r>
            <a:r>
              <a:rPr sz="2000" spc="20" dirty="0">
                <a:latin typeface="Microsoft Sans Serif"/>
                <a:cs typeface="Microsoft Sans Serif"/>
              </a:rPr>
              <a:t>  </a:t>
            </a:r>
            <a:r>
              <a:rPr sz="2000" dirty="0">
                <a:latin typeface="Microsoft Sans Serif"/>
                <a:cs typeface="Microsoft Sans Serif"/>
              </a:rPr>
              <a:t>в</a:t>
            </a:r>
            <a:r>
              <a:rPr sz="2000" spc="15" dirty="0">
                <a:latin typeface="Microsoft Sans Serif"/>
                <a:cs typeface="Microsoft Sans Serif"/>
              </a:rPr>
              <a:t>  </a:t>
            </a:r>
            <a:r>
              <a:rPr sz="2000" dirty="0">
                <a:latin typeface="Microsoft Sans Serif"/>
                <a:cs typeface="Microsoft Sans Serif"/>
              </a:rPr>
              <a:t>том</a:t>
            </a:r>
            <a:r>
              <a:rPr sz="2000" spc="-5" dirty="0">
                <a:latin typeface="Microsoft Sans Serif"/>
                <a:cs typeface="Microsoft Sans Serif"/>
              </a:rPr>
              <a:t>  </a:t>
            </a:r>
            <a:r>
              <a:rPr sz="2000" dirty="0">
                <a:latin typeface="Microsoft Sans Serif"/>
                <a:cs typeface="Microsoft Sans Serif"/>
              </a:rPr>
              <a:t>числе</a:t>
            </a:r>
            <a:r>
              <a:rPr sz="2000" spc="15" dirty="0">
                <a:latin typeface="Microsoft Sans Serif"/>
                <a:cs typeface="Microsoft Sans Serif"/>
              </a:rPr>
              <a:t>  </a:t>
            </a:r>
            <a:r>
              <a:rPr sz="2000" dirty="0">
                <a:latin typeface="Microsoft Sans Serif"/>
                <a:cs typeface="Microsoft Sans Serif"/>
              </a:rPr>
              <a:t>в</a:t>
            </a:r>
            <a:r>
              <a:rPr sz="2000" spc="20" dirty="0">
                <a:latin typeface="Microsoft Sans Serif"/>
                <a:cs typeface="Microsoft Sans Serif"/>
              </a:rPr>
              <a:t>  </a:t>
            </a:r>
            <a:r>
              <a:rPr sz="2000" dirty="0">
                <a:latin typeface="Microsoft Sans Serif"/>
                <a:cs typeface="Microsoft Sans Serif"/>
              </a:rPr>
              <a:t>соответствии</a:t>
            </a:r>
            <a:r>
              <a:rPr sz="2000" spc="15" dirty="0">
                <a:latin typeface="Microsoft Sans Serif"/>
                <a:cs typeface="Microsoft Sans Serif"/>
              </a:rPr>
              <a:t>  </a:t>
            </a:r>
            <a:r>
              <a:rPr sz="2000" dirty="0">
                <a:latin typeface="Microsoft Sans Serif"/>
                <a:cs typeface="Microsoft Sans Serif"/>
              </a:rPr>
              <a:t>с</a:t>
            </a:r>
            <a:r>
              <a:rPr sz="2000" spc="15" dirty="0">
                <a:latin typeface="Microsoft Sans Serif"/>
                <a:cs typeface="Microsoft Sans Serif"/>
              </a:rPr>
              <a:t>  </a:t>
            </a:r>
            <a:r>
              <a:rPr sz="2000" spc="-10" dirty="0">
                <a:latin typeface="Microsoft Sans Serif"/>
                <a:cs typeface="Microsoft Sans Serif"/>
              </a:rPr>
              <a:t>иными нормативными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правовыми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актами</a:t>
            </a:r>
            <a:r>
              <a:rPr sz="2000" spc="-4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Республики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Татарстан,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и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иной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просроченной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задолженности </a:t>
            </a:r>
            <a:r>
              <a:rPr sz="2000" dirty="0">
                <a:latin typeface="Microsoft Sans Serif"/>
                <a:cs typeface="Microsoft Sans Serif"/>
              </a:rPr>
              <a:t>перед</a:t>
            </a:r>
            <a:r>
              <a:rPr sz="2000" spc="-13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бюджетом</a:t>
            </a:r>
            <a:r>
              <a:rPr sz="2000" spc="-11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Республики</a:t>
            </a:r>
            <a:r>
              <a:rPr sz="2000" spc="-9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Татарстан;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60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612775" algn="l"/>
                <a:tab pos="1826260" algn="l"/>
                <a:tab pos="3319779" algn="l"/>
                <a:tab pos="4999990" algn="l"/>
                <a:tab pos="5368925" algn="l"/>
                <a:tab pos="7179945" algn="l"/>
                <a:tab pos="7542530" algn="l"/>
                <a:tab pos="10079355" algn="l"/>
              </a:tabLst>
            </a:pPr>
            <a:r>
              <a:rPr sz="2000" dirty="0">
                <a:latin typeface="Microsoft Sans Serif"/>
                <a:cs typeface="Microsoft Sans Serif"/>
              </a:rPr>
              <a:t>-</a:t>
            </a:r>
            <a:r>
              <a:rPr sz="2000" spc="-25" dirty="0">
                <a:latin typeface="Microsoft Sans Serif"/>
                <a:cs typeface="Microsoft Sans Serif"/>
              </a:rPr>
              <a:t>не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введена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процедура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банкротства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50" dirty="0">
                <a:latin typeface="Microsoft Sans Serif"/>
                <a:cs typeface="Microsoft Sans Serif"/>
              </a:rPr>
              <a:t>в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соответствии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50" dirty="0">
                <a:latin typeface="Microsoft Sans Serif"/>
                <a:cs typeface="Microsoft Sans Serif"/>
              </a:rPr>
              <a:t>с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законодательством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Российской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Microsoft Sans Serif"/>
                <a:cs typeface="Microsoft Sans Serif"/>
              </a:rPr>
              <a:t>Федерации;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4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 marR="10160">
              <a:lnSpc>
                <a:spcPct val="100000"/>
              </a:lnSpc>
            </a:pPr>
            <a:r>
              <a:rPr sz="2000" dirty="0">
                <a:latin typeface="Microsoft Sans Serif"/>
                <a:cs typeface="Microsoft Sans Serif"/>
              </a:rPr>
              <a:t>-не</a:t>
            </a:r>
            <a:r>
              <a:rPr sz="2000" spc="7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является</a:t>
            </a:r>
            <a:r>
              <a:rPr sz="2000" spc="8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получателем</a:t>
            </a:r>
            <a:r>
              <a:rPr sz="2000" spc="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средств</a:t>
            </a:r>
            <a:r>
              <a:rPr sz="2000" spc="7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из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бюджета</a:t>
            </a:r>
            <a:r>
              <a:rPr sz="2000" spc="8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Республики</a:t>
            </a:r>
            <a:r>
              <a:rPr sz="2000" spc="4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Татарстан</a:t>
            </a:r>
            <a:r>
              <a:rPr sz="2000" spc="8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в</a:t>
            </a:r>
            <a:r>
              <a:rPr sz="2000" spc="8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соответствии</a:t>
            </a:r>
            <a:r>
              <a:rPr sz="2000" spc="8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с</a:t>
            </a:r>
            <a:r>
              <a:rPr sz="2000" spc="7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иными </a:t>
            </a:r>
            <a:r>
              <a:rPr sz="2000" spc="-20" dirty="0">
                <a:latin typeface="Microsoft Sans Serif"/>
                <a:cs typeface="Microsoft Sans Serif"/>
              </a:rPr>
              <a:t>нормативными</a:t>
            </a:r>
            <a:r>
              <a:rPr sz="2000" spc="-10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правовыми</a:t>
            </a:r>
            <a:r>
              <a:rPr sz="2000" spc="-12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актами</a:t>
            </a:r>
            <a:r>
              <a:rPr sz="2000" spc="-11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Республики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Татарстан.</a:t>
            </a:r>
            <a:endParaRPr sz="20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30383" y="505968"/>
            <a:ext cx="1944624" cy="46939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84447" y="6556247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50" y="0"/>
                </a:moveTo>
                <a:lnTo>
                  <a:pt x="0" y="0"/>
                </a:lnTo>
                <a:lnTo>
                  <a:pt x="0" y="296415"/>
                </a:lnTo>
                <a:lnTo>
                  <a:pt x="4190" y="298404"/>
                </a:lnTo>
                <a:lnTo>
                  <a:pt x="298450" y="298404"/>
                </a:lnTo>
                <a:lnTo>
                  <a:pt x="29845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58911" y="6556247"/>
            <a:ext cx="597535" cy="298450"/>
          </a:xfrm>
          <a:custGeom>
            <a:avLst/>
            <a:gdLst/>
            <a:ahLst/>
            <a:cxnLst/>
            <a:rect l="l" t="t" r="r" b="b"/>
            <a:pathLst>
              <a:path w="597534" h="298450">
                <a:moveTo>
                  <a:pt x="597281" y="0"/>
                </a:moveTo>
                <a:lnTo>
                  <a:pt x="298069" y="0"/>
                </a:lnTo>
                <a:lnTo>
                  <a:pt x="0" y="297424"/>
                </a:lnTo>
                <a:lnTo>
                  <a:pt x="2032" y="298404"/>
                </a:lnTo>
                <a:lnTo>
                  <a:pt x="597281" y="298404"/>
                </a:lnTo>
                <a:lnTo>
                  <a:pt x="59728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956547" y="6853427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4">
                <a:moveTo>
                  <a:pt x="0" y="0"/>
                </a:moveTo>
                <a:lnTo>
                  <a:pt x="298703" y="0"/>
                </a:lnTo>
              </a:path>
            </a:pathLst>
          </a:custGeom>
          <a:ln w="9144">
            <a:solidFill>
              <a:srgbClr val="0099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5373623" y="6556247"/>
            <a:ext cx="300355" cy="302260"/>
            <a:chOff x="5373623" y="6556247"/>
            <a:chExt cx="300355" cy="302260"/>
          </a:xfrm>
        </p:grpSpPr>
        <p:sp>
          <p:nvSpPr>
            <p:cNvPr id="6" name="object 6"/>
            <p:cNvSpPr/>
            <p:nvPr/>
          </p:nvSpPr>
          <p:spPr>
            <a:xfrm>
              <a:off x="5375147" y="6853426"/>
              <a:ext cx="298450" cy="0"/>
            </a:xfrm>
            <a:custGeom>
              <a:avLst/>
              <a:gdLst/>
              <a:ahLst/>
              <a:cxnLst/>
              <a:rect l="l" t="t" r="r" b="b"/>
              <a:pathLst>
                <a:path w="298450">
                  <a:moveTo>
                    <a:pt x="0" y="0"/>
                  </a:moveTo>
                  <a:lnTo>
                    <a:pt x="298323" y="0"/>
                  </a:lnTo>
                </a:path>
              </a:pathLst>
            </a:custGeom>
            <a:ln w="9144">
              <a:solidFill>
                <a:srgbClr val="0099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73623" y="6556247"/>
              <a:ext cx="299085" cy="295910"/>
            </a:xfrm>
            <a:custGeom>
              <a:avLst/>
              <a:gdLst/>
              <a:ahLst/>
              <a:cxnLst/>
              <a:rect l="l" t="t" r="r" b="b"/>
              <a:pathLst>
                <a:path w="299085" h="295909">
                  <a:moveTo>
                    <a:pt x="298653" y="0"/>
                  </a:moveTo>
                  <a:lnTo>
                    <a:pt x="0" y="0"/>
                  </a:lnTo>
                  <a:lnTo>
                    <a:pt x="0" y="295656"/>
                  </a:lnTo>
                  <a:lnTo>
                    <a:pt x="298653" y="295656"/>
                  </a:lnTo>
                  <a:lnTo>
                    <a:pt x="298653" y="0"/>
                  </a:lnTo>
                  <a:close/>
                </a:path>
              </a:pathLst>
            </a:custGeom>
            <a:solidFill>
              <a:srgbClr val="0099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795272" y="6553200"/>
            <a:ext cx="1789430" cy="301625"/>
          </a:xfrm>
          <a:custGeom>
            <a:avLst/>
            <a:gdLst/>
            <a:ahLst/>
            <a:cxnLst/>
            <a:rect l="l" t="t" r="r" b="b"/>
            <a:pathLst>
              <a:path w="1789429" h="301625">
                <a:moveTo>
                  <a:pt x="597154" y="876"/>
                </a:moveTo>
                <a:lnTo>
                  <a:pt x="298577" y="876"/>
                </a:lnTo>
                <a:lnTo>
                  <a:pt x="298577" y="150190"/>
                </a:lnTo>
                <a:lnTo>
                  <a:pt x="290957" y="102717"/>
                </a:lnTo>
                <a:lnTo>
                  <a:pt x="269748" y="61480"/>
                </a:lnTo>
                <a:lnTo>
                  <a:pt x="237490" y="28968"/>
                </a:lnTo>
                <a:lnTo>
                  <a:pt x="196342" y="7658"/>
                </a:lnTo>
                <a:lnTo>
                  <a:pt x="149225" y="0"/>
                </a:lnTo>
                <a:lnTo>
                  <a:pt x="102108" y="7658"/>
                </a:lnTo>
                <a:lnTo>
                  <a:pt x="61087" y="28968"/>
                </a:lnTo>
                <a:lnTo>
                  <a:pt x="28702" y="61480"/>
                </a:lnTo>
                <a:lnTo>
                  <a:pt x="7620" y="102717"/>
                </a:lnTo>
                <a:lnTo>
                  <a:pt x="0" y="150190"/>
                </a:lnTo>
                <a:lnTo>
                  <a:pt x="0" y="300418"/>
                </a:lnTo>
                <a:lnTo>
                  <a:pt x="298577" y="300418"/>
                </a:lnTo>
                <a:lnTo>
                  <a:pt x="298577" y="301307"/>
                </a:lnTo>
                <a:lnTo>
                  <a:pt x="597154" y="876"/>
                </a:lnTo>
                <a:close/>
              </a:path>
              <a:path w="1789429" h="301625">
                <a:moveTo>
                  <a:pt x="1788922" y="149199"/>
                </a:moveTo>
                <a:lnTo>
                  <a:pt x="1781302" y="102031"/>
                </a:lnTo>
                <a:lnTo>
                  <a:pt x="1760093" y="61074"/>
                </a:lnTo>
                <a:lnTo>
                  <a:pt x="1727835" y="28790"/>
                </a:lnTo>
                <a:lnTo>
                  <a:pt x="1686814" y="7594"/>
                </a:lnTo>
                <a:lnTo>
                  <a:pt x="1639697" y="0"/>
                </a:lnTo>
                <a:lnTo>
                  <a:pt x="1592580" y="7594"/>
                </a:lnTo>
                <a:lnTo>
                  <a:pt x="1551559" y="28790"/>
                </a:lnTo>
                <a:lnTo>
                  <a:pt x="1519174" y="61074"/>
                </a:lnTo>
                <a:lnTo>
                  <a:pt x="1498092" y="102031"/>
                </a:lnTo>
                <a:lnTo>
                  <a:pt x="1493012" y="133477"/>
                </a:lnTo>
                <a:lnTo>
                  <a:pt x="1493012" y="0"/>
                </a:lnTo>
                <a:lnTo>
                  <a:pt x="1194689" y="0"/>
                </a:lnTo>
                <a:lnTo>
                  <a:pt x="897128" y="297929"/>
                </a:lnTo>
                <a:lnTo>
                  <a:pt x="597408" y="0"/>
                </a:lnTo>
                <a:lnTo>
                  <a:pt x="597408" y="298424"/>
                </a:lnTo>
                <a:lnTo>
                  <a:pt x="1493012" y="298437"/>
                </a:lnTo>
                <a:lnTo>
                  <a:pt x="1493012" y="164922"/>
                </a:lnTo>
                <a:lnTo>
                  <a:pt x="1498092" y="196367"/>
                </a:lnTo>
                <a:lnTo>
                  <a:pt x="1519174" y="237324"/>
                </a:lnTo>
                <a:lnTo>
                  <a:pt x="1551559" y="269621"/>
                </a:lnTo>
                <a:lnTo>
                  <a:pt x="1592580" y="290804"/>
                </a:lnTo>
                <a:lnTo>
                  <a:pt x="1639697" y="298411"/>
                </a:lnTo>
                <a:lnTo>
                  <a:pt x="1686814" y="290804"/>
                </a:lnTo>
                <a:lnTo>
                  <a:pt x="1727835" y="269621"/>
                </a:lnTo>
                <a:lnTo>
                  <a:pt x="1760093" y="237324"/>
                </a:lnTo>
                <a:lnTo>
                  <a:pt x="1781302" y="196367"/>
                </a:lnTo>
                <a:lnTo>
                  <a:pt x="1788922" y="149199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79264" y="6553198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24" y="0"/>
                </a:moveTo>
                <a:lnTo>
                  <a:pt x="0" y="0"/>
                </a:lnTo>
                <a:lnTo>
                  <a:pt x="0" y="298424"/>
                </a:lnTo>
                <a:lnTo>
                  <a:pt x="298424" y="298424"/>
                </a:lnTo>
                <a:lnTo>
                  <a:pt x="29842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86200" y="6553200"/>
            <a:ext cx="295910" cy="298450"/>
          </a:xfrm>
          <a:custGeom>
            <a:avLst/>
            <a:gdLst/>
            <a:ahLst/>
            <a:cxnLst/>
            <a:rect l="l" t="t" r="r" b="b"/>
            <a:pathLst>
              <a:path w="295910" h="298450">
                <a:moveTo>
                  <a:pt x="147700" y="0"/>
                </a:moveTo>
                <a:lnTo>
                  <a:pt x="100964" y="7594"/>
                </a:lnTo>
                <a:lnTo>
                  <a:pt x="60451" y="28790"/>
                </a:lnTo>
                <a:lnTo>
                  <a:pt x="28448" y="61086"/>
                </a:lnTo>
                <a:lnTo>
                  <a:pt x="7492" y="102044"/>
                </a:lnTo>
                <a:lnTo>
                  <a:pt x="0" y="149212"/>
                </a:lnTo>
                <a:lnTo>
                  <a:pt x="7492" y="196366"/>
                </a:lnTo>
                <a:lnTo>
                  <a:pt x="28448" y="237319"/>
                </a:lnTo>
                <a:lnTo>
                  <a:pt x="60451" y="269610"/>
                </a:lnTo>
                <a:lnTo>
                  <a:pt x="100964" y="290788"/>
                </a:lnTo>
                <a:lnTo>
                  <a:pt x="147700" y="298391"/>
                </a:lnTo>
                <a:lnTo>
                  <a:pt x="194437" y="290788"/>
                </a:lnTo>
                <a:lnTo>
                  <a:pt x="234950" y="269610"/>
                </a:lnTo>
                <a:lnTo>
                  <a:pt x="266826" y="237319"/>
                </a:lnTo>
                <a:lnTo>
                  <a:pt x="287909" y="196366"/>
                </a:lnTo>
                <a:lnTo>
                  <a:pt x="295401" y="149212"/>
                </a:lnTo>
                <a:lnTo>
                  <a:pt x="287909" y="102044"/>
                </a:lnTo>
                <a:lnTo>
                  <a:pt x="266826" y="61086"/>
                </a:lnTo>
                <a:lnTo>
                  <a:pt x="234950" y="28790"/>
                </a:lnTo>
                <a:lnTo>
                  <a:pt x="194437" y="7594"/>
                </a:lnTo>
                <a:lnTo>
                  <a:pt x="14770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77967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8" y="7594"/>
                </a:lnTo>
                <a:lnTo>
                  <a:pt x="61087" y="28790"/>
                </a:lnTo>
                <a:lnTo>
                  <a:pt x="28702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6"/>
                </a:lnTo>
                <a:lnTo>
                  <a:pt x="28702" y="237319"/>
                </a:lnTo>
                <a:lnTo>
                  <a:pt x="61087" y="269610"/>
                </a:lnTo>
                <a:lnTo>
                  <a:pt x="102108" y="290788"/>
                </a:lnTo>
                <a:lnTo>
                  <a:pt x="149225" y="298391"/>
                </a:lnTo>
                <a:lnTo>
                  <a:pt x="196342" y="290788"/>
                </a:lnTo>
                <a:lnTo>
                  <a:pt x="237362" y="269610"/>
                </a:lnTo>
                <a:lnTo>
                  <a:pt x="269621" y="237319"/>
                </a:lnTo>
                <a:lnTo>
                  <a:pt x="290830" y="196366"/>
                </a:lnTo>
                <a:lnTo>
                  <a:pt x="298450" y="149212"/>
                </a:lnTo>
                <a:lnTo>
                  <a:pt x="290830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2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81855" y="6553200"/>
            <a:ext cx="597535" cy="298450"/>
          </a:xfrm>
          <a:custGeom>
            <a:avLst/>
            <a:gdLst/>
            <a:ahLst/>
            <a:cxnLst/>
            <a:rect l="l" t="t" r="r" b="b"/>
            <a:pathLst>
              <a:path w="597535" h="298450">
                <a:moveTo>
                  <a:pt x="597281" y="0"/>
                </a:moveTo>
                <a:lnTo>
                  <a:pt x="0" y="0"/>
                </a:lnTo>
                <a:lnTo>
                  <a:pt x="298577" y="298430"/>
                </a:lnTo>
                <a:lnTo>
                  <a:pt x="59728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97863" y="6553198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298665" y="0"/>
                </a:moveTo>
                <a:lnTo>
                  <a:pt x="0" y="0"/>
                </a:lnTo>
                <a:lnTo>
                  <a:pt x="0" y="298424"/>
                </a:lnTo>
                <a:lnTo>
                  <a:pt x="298665" y="298424"/>
                </a:lnTo>
                <a:lnTo>
                  <a:pt x="29866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4800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12" y="0"/>
                </a:moveTo>
                <a:lnTo>
                  <a:pt x="102044" y="7594"/>
                </a:lnTo>
                <a:lnTo>
                  <a:pt x="61086" y="28790"/>
                </a:lnTo>
                <a:lnTo>
                  <a:pt x="28790" y="61086"/>
                </a:lnTo>
                <a:lnTo>
                  <a:pt x="7594" y="102044"/>
                </a:lnTo>
                <a:lnTo>
                  <a:pt x="0" y="149212"/>
                </a:lnTo>
                <a:lnTo>
                  <a:pt x="7594" y="196366"/>
                </a:lnTo>
                <a:lnTo>
                  <a:pt x="28790" y="237319"/>
                </a:lnTo>
                <a:lnTo>
                  <a:pt x="61086" y="269610"/>
                </a:lnTo>
                <a:lnTo>
                  <a:pt x="102044" y="290788"/>
                </a:lnTo>
                <a:lnTo>
                  <a:pt x="149212" y="298391"/>
                </a:lnTo>
                <a:lnTo>
                  <a:pt x="196367" y="290788"/>
                </a:lnTo>
                <a:lnTo>
                  <a:pt x="237337" y="269610"/>
                </a:lnTo>
                <a:lnTo>
                  <a:pt x="269633" y="237319"/>
                </a:lnTo>
                <a:lnTo>
                  <a:pt x="290804" y="196366"/>
                </a:lnTo>
                <a:lnTo>
                  <a:pt x="298424" y="149212"/>
                </a:lnTo>
                <a:lnTo>
                  <a:pt x="290804" y="102044"/>
                </a:lnTo>
                <a:lnTo>
                  <a:pt x="269633" y="61086"/>
                </a:lnTo>
                <a:lnTo>
                  <a:pt x="237337" y="28790"/>
                </a:lnTo>
                <a:lnTo>
                  <a:pt x="196367" y="7594"/>
                </a:lnTo>
                <a:lnTo>
                  <a:pt x="149212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6567" y="6553200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5" h="298450">
                <a:moveTo>
                  <a:pt x="149351" y="0"/>
                </a:moveTo>
                <a:lnTo>
                  <a:pt x="102107" y="7594"/>
                </a:lnTo>
                <a:lnTo>
                  <a:pt x="61087" y="28790"/>
                </a:lnTo>
                <a:lnTo>
                  <a:pt x="28828" y="61086"/>
                </a:lnTo>
                <a:lnTo>
                  <a:pt x="7619" y="102044"/>
                </a:lnTo>
                <a:lnTo>
                  <a:pt x="0" y="149212"/>
                </a:lnTo>
                <a:lnTo>
                  <a:pt x="7619" y="196366"/>
                </a:lnTo>
                <a:lnTo>
                  <a:pt x="28828" y="237319"/>
                </a:lnTo>
                <a:lnTo>
                  <a:pt x="61087" y="269610"/>
                </a:lnTo>
                <a:lnTo>
                  <a:pt x="102107" y="290788"/>
                </a:lnTo>
                <a:lnTo>
                  <a:pt x="149351" y="298391"/>
                </a:lnTo>
                <a:lnTo>
                  <a:pt x="196595" y="290788"/>
                </a:lnTo>
                <a:lnTo>
                  <a:pt x="237617" y="269610"/>
                </a:lnTo>
                <a:lnTo>
                  <a:pt x="269875" y="237319"/>
                </a:lnTo>
                <a:lnTo>
                  <a:pt x="291083" y="196366"/>
                </a:lnTo>
                <a:lnTo>
                  <a:pt x="298704" y="149212"/>
                </a:lnTo>
                <a:lnTo>
                  <a:pt x="291083" y="102044"/>
                </a:lnTo>
                <a:lnTo>
                  <a:pt x="269875" y="61086"/>
                </a:lnTo>
                <a:lnTo>
                  <a:pt x="237617" y="28790"/>
                </a:lnTo>
                <a:lnTo>
                  <a:pt x="196595" y="7594"/>
                </a:lnTo>
                <a:lnTo>
                  <a:pt x="14935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03504" y="6553200"/>
            <a:ext cx="596900" cy="298450"/>
          </a:xfrm>
          <a:custGeom>
            <a:avLst/>
            <a:gdLst/>
            <a:ahLst/>
            <a:cxnLst/>
            <a:rect l="l" t="t" r="r" b="b"/>
            <a:pathLst>
              <a:path w="596900" h="298450">
                <a:moveTo>
                  <a:pt x="596874" y="0"/>
                </a:moveTo>
                <a:lnTo>
                  <a:pt x="0" y="0"/>
                </a:lnTo>
                <a:lnTo>
                  <a:pt x="298437" y="298430"/>
                </a:lnTo>
                <a:lnTo>
                  <a:pt x="59687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53271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9"/>
                </a:lnTo>
                <a:lnTo>
                  <a:pt x="28701" y="237328"/>
                </a:lnTo>
                <a:lnTo>
                  <a:pt x="61086" y="269628"/>
                </a:lnTo>
                <a:lnTo>
                  <a:pt x="102107" y="290809"/>
                </a:lnTo>
                <a:lnTo>
                  <a:pt x="149225" y="298419"/>
                </a:lnTo>
                <a:lnTo>
                  <a:pt x="196342" y="290809"/>
                </a:lnTo>
                <a:lnTo>
                  <a:pt x="237362" y="269628"/>
                </a:lnTo>
                <a:lnTo>
                  <a:pt x="269621" y="237328"/>
                </a:lnTo>
                <a:lnTo>
                  <a:pt x="290829" y="196369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2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760207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0" y="0"/>
                </a:moveTo>
                <a:lnTo>
                  <a:pt x="0" y="298430"/>
                </a:lnTo>
                <a:lnTo>
                  <a:pt x="298450" y="298430"/>
                </a:lnTo>
                <a:lnTo>
                  <a:pt x="0" y="0"/>
                </a:lnTo>
                <a:close/>
              </a:path>
            </a:pathLst>
          </a:custGeom>
          <a:solidFill>
            <a:srgbClr val="EE1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65392" y="6553198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298653" y="0"/>
                </a:moveTo>
                <a:lnTo>
                  <a:pt x="0" y="0"/>
                </a:lnTo>
                <a:lnTo>
                  <a:pt x="0" y="298437"/>
                </a:lnTo>
                <a:lnTo>
                  <a:pt x="298653" y="298437"/>
                </a:lnTo>
                <a:lnTo>
                  <a:pt x="29865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69279" y="6553200"/>
            <a:ext cx="302260" cy="298450"/>
          </a:xfrm>
          <a:custGeom>
            <a:avLst/>
            <a:gdLst/>
            <a:ahLst/>
            <a:cxnLst/>
            <a:rect l="l" t="t" r="r" b="b"/>
            <a:pathLst>
              <a:path w="302260" h="298450">
                <a:moveTo>
                  <a:pt x="150875" y="0"/>
                </a:moveTo>
                <a:lnTo>
                  <a:pt x="103124" y="7594"/>
                </a:lnTo>
                <a:lnTo>
                  <a:pt x="61722" y="28790"/>
                </a:lnTo>
                <a:lnTo>
                  <a:pt x="29210" y="61086"/>
                </a:lnTo>
                <a:lnTo>
                  <a:pt x="7620" y="102057"/>
                </a:lnTo>
                <a:lnTo>
                  <a:pt x="0" y="149225"/>
                </a:lnTo>
                <a:lnTo>
                  <a:pt x="7620" y="196383"/>
                </a:lnTo>
                <a:lnTo>
                  <a:pt x="29210" y="237342"/>
                </a:lnTo>
                <a:lnTo>
                  <a:pt x="61722" y="269641"/>
                </a:lnTo>
                <a:lnTo>
                  <a:pt x="103124" y="290824"/>
                </a:lnTo>
                <a:lnTo>
                  <a:pt x="150875" y="298430"/>
                </a:lnTo>
                <a:lnTo>
                  <a:pt x="198628" y="290824"/>
                </a:lnTo>
                <a:lnTo>
                  <a:pt x="240030" y="269641"/>
                </a:lnTo>
                <a:lnTo>
                  <a:pt x="272542" y="237342"/>
                </a:lnTo>
                <a:lnTo>
                  <a:pt x="294132" y="196383"/>
                </a:lnTo>
                <a:lnTo>
                  <a:pt x="301752" y="149225"/>
                </a:lnTo>
                <a:lnTo>
                  <a:pt x="294132" y="102057"/>
                </a:lnTo>
                <a:lnTo>
                  <a:pt x="272542" y="61086"/>
                </a:lnTo>
                <a:lnTo>
                  <a:pt x="240030" y="28790"/>
                </a:lnTo>
                <a:lnTo>
                  <a:pt x="198628" y="7594"/>
                </a:lnTo>
                <a:lnTo>
                  <a:pt x="15087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64095" y="6553200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149351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828" y="61086"/>
                </a:lnTo>
                <a:lnTo>
                  <a:pt x="7620" y="102057"/>
                </a:lnTo>
                <a:lnTo>
                  <a:pt x="0" y="149225"/>
                </a:lnTo>
                <a:lnTo>
                  <a:pt x="7620" y="196383"/>
                </a:lnTo>
                <a:lnTo>
                  <a:pt x="28828" y="237342"/>
                </a:lnTo>
                <a:lnTo>
                  <a:pt x="61086" y="269641"/>
                </a:lnTo>
                <a:lnTo>
                  <a:pt x="102107" y="290824"/>
                </a:lnTo>
                <a:lnTo>
                  <a:pt x="149351" y="298430"/>
                </a:lnTo>
                <a:lnTo>
                  <a:pt x="196596" y="290824"/>
                </a:lnTo>
                <a:lnTo>
                  <a:pt x="237617" y="269641"/>
                </a:lnTo>
                <a:lnTo>
                  <a:pt x="269875" y="237342"/>
                </a:lnTo>
                <a:lnTo>
                  <a:pt x="291083" y="196383"/>
                </a:lnTo>
                <a:lnTo>
                  <a:pt x="298703" y="149225"/>
                </a:lnTo>
                <a:lnTo>
                  <a:pt x="291083" y="102057"/>
                </a:lnTo>
                <a:lnTo>
                  <a:pt x="269875" y="61086"/>
                </a:lnTo>
                <a:lnTo>
                  <a:pt x="237617" y="28790"/>
                </a:lnTo>
                <a:lnTo>
                  <a:pt x="196596" y="7594"/>
                </a:lnTo>
                <a:lnTo>
                  <a:pt x="14935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71032" y="6553200"/>
            <a:ext cx="596900" cy="298450"/>
          </a:xfrm>
          <a:custGeom>
            <a:avLst/>
            <a:gdLst/>
            <a:ahLst/>
            <a:cxnLst/>
            <a:rect l="l" t="t" r="r" b="b"/>
            <a:pathLst>
              <a:path w="596900" h="298450">
                <a:moveTo>
                  <a:pt x="596899" y="0"/>
                </a:moveTo>
                <a:lnTo>
                  <a:pt x="0" y="0"/>
                </a:lnTo>
                <a:lnTo>
                  <a:pt x="298450" y="298430"/>
                </a:lnTo>
                <a:lnTo>
                  <a:pt x="596899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62800" y="6553200"/>
            <a:ext cx="596900" cy="301625"/>
          </a:xfrm>
          <a:custGeom>
            <a:avLst/>
            <a:gdLst/>
            <a:ahLst/>
            <a:cxnLst/>
            <a:rect l="l" t="t" r="r" b="b"/>
            <a:pathLst>
              <a:path w="596900" h="301625">
                <a:moveTo>
                  <a:pt x="149225" y="0"/>
                </a:moveTo>
                <a:lnTo>
                  <a:pt x="102107" y="7658"/>
                </a:lnTo>
                <a:lnTo>
                  <a:pt x="61086" y="28968"/>
                </a:lnTo>
                <a:lnTo>
                  <a:pt x="28828" y="61493"/>
                </a:lnTo>
                <a:lnTo>
                  <a:pt x="7620" y="102717"/>
                </a:lnTo>
                <a:lnTo>
                  <a:pt x="0" y="150202"/>
                </a:lnTo>
                <a:lnTo>
                  <a:pt x="0" y="300411"/>
                </a:lnTo>
                <a:lnTo>
                  <a:pt x="298450" y="300411"/>
                </a:lnTo>
                <a:lnTo>
                  <a:pt x="298450" y="301304"/>
                </a:lnTo>
                <a:lnTo>
                  <a:pt x="596900" y="876"/>
                </a:lnTo>
                <a:lnTo>
                  <a:pt x="298450" y="876"/>
                </a:lnTo>
                <a:lnTo>
                  <a:pt x="298450" y="137960"/>
                </a:lnTo>
                <a:lnTo>
                  <a:pt x="297942" y="137998"/>
                </a:lnTo>
                <a:lnTo>
                  <a:pt x="287527" y="93979"/>
                </a:lnTo>
                <a:lnTo>
                  <a:pt x="265429" y="56045"/>
                </a:lnTo>
                <a:lnTo>
                  <a:pt x="233679" y="26327"/>
                </a:lnTo>
                <a:lnTo>
                  <a:pt x="194182" y="693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955023" y="6556247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50" y="0"/>
                </a:moveTo>
                <a:lnTo>
                  <a:pt x="0" y="0"/>
                </a:lnTo>
                <a:lnTo>
                  <a:pt x="0" y="296415"/>
                </a:lnTo>
                <a:lnTo>
                  <a:pt x="4064" y="298404"/>
                </a:lnTo>
                <a:lnTo>
                  <a:pt x="298450" y="298404"/>
                </a:lnTo>
                <a:lnTo>
                  <a:pt x="29845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744200" y="6553200"/>
            <a:ext cx="596900" cy="301625"/>
          </a:xfrm>
          <a:custGeom>
            <a:avLst/>
            <a:gdLst/>
            <a:ahLst/>
            <a:cxnLst/>
            <a:rect l="l" t="t" r="r" b="b"/>
            <a:pathLst>
              <a:path w="596900" h="301625">
                <a:moveTo>
                  <a:pt x="149225" y="0"/>
                </a:moveTo>
                <a:lnTo>
                  <a:pt x="102107" y="7658"/>
                </a:lnTo>
                <a:lnTo>
                  <a:pt x="61086" y="28968"/>
                </a:lnTo>
                <a:lnTo>
                  <a:pt x="28828" y="61480"/>
                </a:lnTo>
                <a:lnTo>
                  <a:pt x="7620" y="102717"/>
                </a:lnTo>
                <a:lnTo>
                  <a:pt x="0" y="150190"/>
                </a:lnTo>
                <a:lnTo>
                  <a:pt x="0" y="300411"/>
                </a:lnTo>
                <a:lnTo>
                  <a:pt x="298450" y="300411"/>
                </a:lnTo>
                <a:lnTo>
                  <a:pt x="298450" y="301304"/>
                </a:lnTo>
                <a:lnTo>
                  <a:pt x="596900" y="876"/>
                </a:lnTo>
                <a:lnTo>
                  <a:pt x="298450" y="876"/>
                </a:lnTo>
                <a:lnTo>
                  <a:pt x="298450" y="150190"/>
                </a:lnTo>
                <a:lnTo>
                  <a:pt x="290829" y="102717"/>
                </a:lnTo>
                <a:lnTo>
                  <a:pt x="269748" y="61480"/>
                </a:lnTo>
                <a:lnTo>
                  <a:pt x="237363" y="28968"/>
                </a:lnTo>
                <a:lnTo>
                  <a:pt x="196342" y="7658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149840" y="6553198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24" y="0"/>
                </a:moveTo>
                <a:lnTo>
                  <a:pt x="0" y="0"/>
                </a:lnTo>
                <a:lnTo>
                  <a:pt x="0" y="298424"/>
                </a:lnTo>
                <a:lnTo>
                  <a:pt x="298424" y="298424"/>
                </a:lnTo>
                <a:lnTo>
                  <a:pt x="29842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256776" y="6553200"/>
            <a:ext cx="295910" cy="298450"/>
          </a:xfrm>
          <a:custGeom>
            <a:avLst/>
            <a:gdLst/>
            <a:ahLst/>
            <a:cxnLst/>
            <a:rect l="l" t="t" r="r" b="b"/>
            <a:pathLst>
              <a:path w="295909" h="298450">
                <a:moveTo>
                  <a:pt x="147700" y="0"/>
                </a:moveTo>
                <a:lnTo>
                  <a:pt x="100965" y="7594"/>
                </a:lnTo>
                <a:lnTo>
                  <a:pt x="60451" y="28790"/>
                </a:lnTo>
                <a:lnTo>
                  <a:pt x="28448" y="61086"/>
                </a:lnTo>
                <a:lnTo>
                  <a:pt x="7493" y="102044"/>
                </a:lnTo>
                <a:lnTo>
                  <a:pt x="0" y="149212"/>
                </a:lnTo>
                <a:lnTo>
                  <a:pt x="7493" y="196366"/>
                </a:lnTo>
                <a:lnTo>
                  <a:pt x="28448" y="237319"/>
                </a:lnTo>
                <a:lnTo>
                  <a:pt x="60451" y="269610"/>
                </a:lnTo>
                <a:lnTo>
                  <a:pt x="100965" y="290788"/>
                </a:lnTo>
                <a:lnTo>
                  <a:pt x="147700" y="298391"/>
                </a:lnTo>
                <a:lnTo>
                  <a:pt x="194437" y="290788"/>
                </a:lnTo>
                <a:lnTo>
                  <a:pt x="234950" y="269610"/>
                </a:lnTo>
                <a:lnTo>
                  <a:pt x="266826" y="237319"/>
                </a:lnTo>
                <a:lnTo>
                  <a:pt x="287908" y="196366"/>
                </a:lnTo>
                <a:lnTo>
                  <a:pt x="295401" y="149212"/>
                </a:lnTo>
                <a:lnTo>
                  <a:pt x="287908" y="102044"/>
                </a:lnTo>
                <a:lnTo>
                  <a:pt x="266826" y="61086"/>
                </a:lnTo>
                <a:lnTo>
                  <a:pt x="234950" y="28790"/>
                </a:lnTo>
                <a:lnTo>
                  <a:pt x="194437" y="7594"/>
                </a:lnTo>
                <a:lnTo>
                  <a:pt x="14770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292840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19" y="102044"/>
                </a:lnTo>
                <a:lnTo>
                  <a:pt x="0" y="149212"/>
                </a:lnTo>
                <a:lnTo>
                  <a:pt x="7619" y="196366"/>
                </a:lnTo>
                <a:lnTo>
                  <a:pt x="28701" y="237319"/>
                </a:lnTo>
                <a:lnTo>
                  <a:pt x="61086" y="269610"/>
                </a:lnTo>
                <a:lnTo>
                  <a:pt x="102107" y="290788"/>
                </a:lnTo>
                <a:lnTo>
                  <a:pt x="149225" y="298391"/>
                </a:lnTo>
                <a:lnTo>
                  <a:pt x="196341" y="290788"/>
                </a:lnTo>
                <a:lnTo>
                  <a:pt x="237362" y="269610"/>
                </a:lnTo>
                <a:lnTo>
                  <a:pt x="269620" y="237319"/>
                </a:lnTo>
                <a:lnTo>
                  <a:pt x="290829" y="196366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0" y="61086"/>
                </a:lnTo>
                <a:lnTo>
                  <a:pt x="237362" y="28790"/>
                </a:lnTo>
                <a:lnTo>
                  <a:pt x="196341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448543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6"/>
                </a:lnTo>
                <a:lnTo>
                  <a:pt x="28701" y="237319"/>
                </a:lnTo>
                <a:lnTo>
                  <a:pt x="61086" y="269610"/>
                </a:lnTo>
                <a:lnTo>
                  <a:pt x="102107" y="290788"/>
                </a:lnTo>
                <a:lnTo>
                  <a:pt x="149225" y="298391"/>
                </a:lnTo>
                <a:lnTo>
                  <a:pt x="196341" y="290788"/>
                </a:lnTo>
                <a:lnTo>
                  <a:pt x="237362" y="269610"/>
                </a:lnTo>
                <a:lnTo>
                  <a:pt x="269621" y="237319"/>
                </a:lnTo>
                <a:lnTo>
                  <a:pt x="290829" y="196366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1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555480" y="6553200"/>
            <a:ext cx="594360" cy="298450"/>
          </a:xfrm>
          <a:custGeom>
            <a:avLst/>
            <a:gdLst/>
            <a:ahLst/>
            <a:cxnLst/>
            <a:rect l="l" t="t" r="r" b="b"/>
            <a:pathLst>
              <a:path w="594359" h="298450">
                <a:moveTo>
                  <a:pt x="594233" y="0"/>
                </a:moveTo>
                <a:lnTo>
                  <a:pt x="0" y="0"/>
                </a:lnTo>
                <a:lnTo>
                  <a:pt x="297052" y="298430"/>
                </a:lnTo>
                <a:lnTo>
                  <a:pt x="59423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3439414" y="406349"/>
            <a:ext cx="52133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Регистрации</a:t>
            </a:r>
            <a:r>
              <a:rPr sz="3600" spc="-200" dirty="0"/>
              <a:t> </a:t>
            </a:r>
            <a:r>
              <a:rPr sz="3600" spc="-10" dirty="0"/>
              <a:t>участников</a:t>
            </a:r>
            <a:endParaRPr sz="3600"/>
          </a:p>
        </p:txBody>
      </p:sp>
      <p:sp>
        <p:nvSpPr>
          <p:cNvPr id="32" name="object 32"/>
          <p:cNvSpPr/>
          <p:nvPr/>
        </p:nvSpPr>
        <p:spPr>
          <a:xfrm>
            <a:off x="0" y="6553198"/>
            <a:ext cx="304800" cy="298450"/>
          </a:xfrm>
          <a:custGeom>
            <a:avLst/>
            <a:gdLst/>
            <a:ahLst/>
            <a:cxnLst/>
            <a:rect l="l" t="t" r="r" b="b"/>
            <a:pathLst>
              <a:path w="304800" h="298450">
                <a:moveTo>
                  <a:pt x="304507" y="0"/>
                </a:moveTo>
                <a:lnTo>
                  <a:pt x="0" y="0"/>
                </a:lnTo>
                <a:lnTo>
                  <a:pt x="0" y="298424"/>
                </a:lnTo>
                <a:lnTo>
                  <a:pt x="304507" y="298424"/>
                </a:lnTo>
                <a:lnTo>
                  <a:pt x="304507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object 3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30383" y="505968"/>
            <a:ext cx="1944624" cy="469391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04559" y="1914144"/>
            <a:ext cx="5934455" cy="3121151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863295" y="2429967"/>
            <a:ext cx="5042535" cy="2161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3350"/>
              </a:lnSpc>
              <a:spcBef>
                <a:spcPts val="110"/>
              </a:spcBef>
            </a:pPr>
            <a:r>
              <a:rPr sz="2800" spc="-10" dirty="0">
                <a:latin typeface="Microsoft Sans Serif"/>
                <a:cs typeface="Microsoft Sans Serif"/>
              </a:rPr>
              <a:t>информационная</a:t>
            </a:r>
            <a:r>
              <a:rPr sz="2800" spc="-114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система</a:t>
            </a:r>
            <a:endParaRPr sz="2800">
              <a:latin typeface="Microsoft Sans Serif"/>
              <a:cs typeface="Microsoft Sans Serif"/>
            </a:endParaRPr>
          </a:p>
          <a:p>
            <a:pPr marL="12700" marR="5080">
              <a:lnSpc>
                <a:spcPts val="3360"/>
              </a:lnSpc>
              <a:spcBef>
                <a:spcPts val="100"/>
              </a:spcBef>
              <a:tabLst>
                <a:tab pos="3054985" algn="l"/>
              </a:tabLst>
            </a:pPr>
            <a:r>
              <a:rPr sz="2800" b="1" spc="-20" dirty="0">
                <a:solidFill>
                  <a:srgbClr val="C00000"/>
                </a:solidFill>
                <a:latin typeface="Arial"/>
                <a:cs typeface="Arial"/>
              </a:rPr>
              <a:t>«Мои</a:t>
            </a:r>
            <a:r>
              <a:rPr sz="2800" b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2800" b="1" spc="-25" dirty="0">
                <a:solidFill>
                  <a:srgbClr val="C00000"/>
                </a:solidFill>
                <a:latin typeface="Arial"/>
                <a:cs typeface="Arial"/>
              </a:rPr>
              <a:t>субсидии», </a:t>
            </a:r>
            <a:r>
              <a:rPr sz="2800" b="1" spc="-10" dirty="0">
                <a:solidFill>
                  <a:srgbClr val="C00000"/>
                </a:solidFill>
                <a:latin typeface="Arial"/>
                <a:cs typeface="Arial"/>
              </a:rPr>
              <a:t>платформа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250"/>
              </a:lnSpc>
            </a:pPr>
            <a:r>
              <a:rPr sz="2800" b="1" spc="-10" dirty="0">
                <a:solidFill>
                  <a:srgbClr val="C00000"/>
                </a:solidFill>
                <a:latin typeface="Arial"/>
                <a:cs typeface="Arial"/>
              </a:rPr>
              <a:t>Subsidiya.tatarstan.ru</a:t>
            </a:r>
            <a:endParaRPr sz="2800">
              <a:latin typeface="Arial"/>
              <a:cs typeface="Arial"/>
            </a:endParaRPr>
          </a:p>
          <a:p>
            <a:pPr marL="109855">
              <a:lnSpc>
                <a:spcPct val="100000"/>
              </a:lnSpc>
              <a:spcBef>
                <a:spcPts val="25"/>
              </a:spcBef>
            </a:pPr>
            <a:r>
              <a:rPr sz="2800" spc="-10" dirty="0">
                <a:latin typeface="Microsoft Sans Serif"/>
                <a:cs typeface="Microsoft Sans Serif"/>
              </a:rPr>
              <a:t>через</a:t>
            </a:r>
            <a:r>
              <a:rPr sz="2800" spc="-114" dirty="0">
                <a:latin typeface="Microsoft Sans Serif"/>
                <a:cs typeface="Microsoft Sans Serif"/>
              </a:rPr>
              <a:t> </a:t>
            </a:r>
            <a:r>
              <a:rPr sz="2800" dirty="0">
                <a:latin typeface="Microsoft Sans Serif"/>
                <a:cs typeface="Microsoft Sans Serif"/>
              </a:rPr>
              <a:t>личный</a:t>
            </a:r>
            <a:r>
              <a:rPr sz="2800" spc="-110" dirty="0">
                <a:latin typeface="Microsoft Sans Serif"/>
                <a:cs typeface="Microsoft Sans Serif"/>
              </a:rPr>
              <a:t> </a:t>
            </a:r>
            <a:r>
              <a:rPr sz="2800" spc="-10" dirty="0">
                <a:latin typeface="Microsoft Sans Serif"/>
                <a:cs typeface="Microsoft Sans Serif"/>
              </a:rPr>
              <a:t>кабинет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84447" y="6556247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50" y="0"/>
                </a:moveTo>
                <a:lnTo>
                  <a:pt x="0" y="0"/>
                </a:lnTo>
                <a:lnTo>
                  <a:pt x="0" y="296415"/>
                </a:lnTo>
                <a:lnTo>
                  <a:pt x="4190" y="298404"/>
                </a:lnTo>
                <a:lnTo>
                  <a:pt x="298450" y="298404"/>
                </a:lnTo>
                <a:lnTo>
                  <a:pt x="29845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58911" y="6556247"/>
            <a:ext cx="597535" cy="298450"/>
          </a:xfrm>
          <a:custGeom>
            <a:avLst/>
            <a:gdLst/>
            <a:ahLst/>
            <a:cxnLst/>
            <a:rect l="l" t="t" r="r" b="b"/>
            <a:pathLst>
              <a:path w="597534" h="298450">
                <a:moveTo>
                  <a:pt x="597281" y="0"/>
                </a:moveTo>
                <a:lnTo>
                  <a:pt x="298069" y="0"/>
                </a:lnTo>
                <a:lnTo>
                  <a:pt x="0" y="297424"/>
                </a:lnTo>
                <a:lnTo>
                  <a:pt x="2032" y="298404"/>
                </a:lnTo>
                <a:lnTo>
                  <a:pt x="597281" y="298404"/>
                </a:lnTo>
                <a:lnTo>
                  <a:pt x="59728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956547" y="6853427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4">
                <a:moveTo>
                  <a:pt x="0" y="0"/>
                </a:moveTo>
                <a:lnTo>
                  <a:pt x="298703" y="0"/>
                </a:lnTo>
              </a:path>
            </a:pathLst>
          </a:custGeom>
          <a:ln w="9144">
            <a:solidFill>
              <a:srgbClr val="0099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5373623" y="6556247"/>
            <a:ext cx="300355" cy="302260"/>
            <a:chOff x="5373623" y="6556247"/>
            <a:chExt cx="300355" cy="302260"/>
          </a:xfrm>
        </p:grpSpPr>
        <p:sp>
          <p:nvSpPr>
            <p:cNvPr id="6" name="object 6"/>
            <p:cNvSpPr/>
            <p:nvPr/>
          </p:nvSpPr>
          <p:spPr>
            <a:xfrm>
              <a:off x="5375147" y="6853426"/>
              <a:ext cx="298450" cy="0"/>
            </a:xfrm>
            <a:custGeom>
              <a:avLst/>
              <a:gdLst/>
              <a:ahLst/>
              <a:cxnLst/>
              <a:rect l="l" t="t" r="r" b="b"/>
              <a:pathLst>
                <a:path w="298450">
                  <a:moveTo>
                    <a:pt x="0" y="0"/>
                  </a:moveTo>
                  <a:lnTo>
                    <a:pt x="298323" y="0"/>
                  </a:lnTo>
                </a:path>
              </a:pathLst>
            </a:custGeom>
            <a:ln w="9144">
              <a:solidFill>
                <a:srgbClr val="0099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73623" y="6556247"/>
              <a:ext cx="299085" cy="295910"/>
            </a:xfrm>
            <a:custGeom>
              <a:avLst/>
              <a:gdLst/>
              <a:ahLst/>
              <a:cxnLst/>
              <a:rect l="l" t="t" r="r" b="b"/>
              <a:pathLst>
                <a:path w="299085" h="295909">
                  <a:moveTo>
                    <a:pt x="298653" y="0"/>
                  </a:moveTo>
                  <a:lnTo>
                    <a:pt x="0" y="0"/>
                  </a:lnTo>
                  <a:lnTo>
                    <a:pt x="0" y="295656"/>
                  </a:lnTo>
                  <a:lnTo>
                    <a:pt x="298653" y="295656"/>
                  </a:lnTo>
                  <a:lnTo>
                    <a:pt x="298653" y="0"/>
                  </a:lnTo>
                  <a:close/>
                </a:path>
              </a:pathLst>
            </a:custGeom>
            <a:solidFill>
              <a:srgbClr val="0099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795272" y="6553200"/>
            <a:ext cx="1789430" cy="301625"/>
          </a:xfrm>
          <a:custGeom>
            <a:avLst/>
            <a:gdLst/>
            <a:ahLst/>
            <a:cxnLst/>
            <a:rect l="l" t="t" r="r" b="b"/>
            <a:pathLst>
              <a:path w="1789429" h="301625">
                <a:moveTo>
                  <a:pt x="597154" y="876"/>
                </a:moveTo>
                <a:lnTo>
                  <a:pt x="298577" y="876"/>
                </a:lnTo>
                <a:lnTo>
                  <a:pt x="298577" y="150190"/>
                </a:lnTo>
                <a:lnTo>
                  <a:pt x="290957" y="102717"/>
                </a:lnTo>
                <a:lnTo>
                  <a:pt x="269748" y="61480"/>
                </a:lnTo>
                <a:lnTo>
                  <a:pt x="237490" y="28968"/>
                </a:lnTo>
                <a:lnTo>
                  <a:pt x="196342" y="7658"/>
                </a:lnTo>
                <a:lnTo>
                  <a:pt x="149225" y="0"/>
                </a:lnTo>
                <a:lnTo>
                  <a:pt x="102108" y="7658"/>
                </a:lnTo>
                <a:lnTo>
                  <a:pt x="61087" y="28968"/>
                </a:lnTo>
                <a:lnTo>
                  <a:pt x="28702" y="61480"/>
                </a:lnTo>
                <a:lnTo>
                  <a:pt x="7620" y="102717"/>
                </a:lnTo>
                <a:lnTo>
                  <a:pt x="0" y="150190"/>
                </a:lnTo>
                <a:lnTo>
                  <a:pt x="0" y="300418"/>
                </a:lnTo>
                <a:lnTo>
                  <a:pt x="298577" y="300418"/>
                </a:lnTo>
                <a:lnTo>
                  <a:pt x="298577" y="301307"/>
                </a:lnTo>
                <a:lnTo>
                  <a:pt x="597154" y="876"/>
                </a:lnTo>
                <a:close/>
              </a:path>
              <a:path w="1789429" h="301625">
                <a:moveTo>
                  <a:pt x="1788922" y="149199"/>
                </a:moveTo>
                <a:lnTo>
                  <a:pt x="1781302" y="102031"/>
                </a:lnTo>
                <a:lnTo>
                  <a:pt x="1760093" y="61074"/>
                </a:lnTo>
                <a:lnTo>
                  <a:pt x="1727835" y="28790"/>
                </a:lnTo>
                <a:lnTo>
                  <a:pt x="1686814" y="7594"/>
                </a:lnTo>
                <a:lnTo>
                  <a:pt x="1639697" y="0"/>
                </a:lnTo>
                <a:lnTo>
                  <a:pt x="1592580" y="7594"/>
                </a:lnTo>
                <a:lnTo>
                  <a:pt x="1551559" y="28790"/>
                </a:lnTo>
                <a:lnTo>
                  <a:pt x="1519174" y="61074"/>
                </a:lnTo>
                <a:lnTo>
                  <a:pt x="1498092" y="102031"/>
                </a:lnTo>
                <a:lnTo>
                  <a:pt x="1493012" y="133477"/>
                </a:lnTo>
                <a:lnTo>
                  <a:pt x="1493012" y="0"/>
                </a:lnTo>
                <a:lnTo>
                  <a:pt x="1194689" y="0"/>
                </a:lnTo>
                <a:lnTo>
                  <a:pt x="897128" y="297929"/>
                </a:lnTo>
                <a:lnTo>
                  <a:pt x="597408" y="0"/>
                </a:lnTo>
                <a:lnTo>
                  <a:pt x="597408" y="298424"/>
                </a:lnTo>
                <a:lnTo>
                  <a:pt x="1493012" y="298437"/>
                </a:lnTo>
                <a:lnTo>
                  <a:pt x="1493012" y="164922"/>
                </a:lnTo>
                <a:lnTo>
                  <a:pt x="1498092" y="196367"/>
                </a:lnTo>
                <a:lnTo>
                  <a:pt x="1519174" y="237324"/>
                </a:lnTo>
                <a:lnTo>
                  <a:pt x="1551559" y="269621"/>
                </a:lnTo>
                <a:lnTo>
                  <a:pt x="1592580" y="290804"/>
                </a:lnTo>
                <a:lnTo>
                  <a:pt x="1639697" y="298411"/>
                </a:lnTo>
                <a:lnTo>
                  <a:pt x="1686814" y="290804"/>
                </a:lnTo>
                <a:lnTo>
                  <a:pt x="1727835" y="269621"/>
                </a:lnTo>
                <a:lnTo>
                  <a:pt x="1760093" y="237324"/>
                </a:lnTo>
                <a:lnTo>
                  <a:pt x="1781302" y="196367"/>
                </a:lnTo>
                <a:lnTo>
                  <a:pt x="1788922" y="149199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79264" y="6553198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24" y="0"/>
                </a:moveTo>
                <a:lnTo>
                  <a:pt x="0" y="0"/>
                </a:lnTo>
                <a:lnTo>
                  <a:pt x="0" y="298424"/>
                </a:lnTo>
                <a:lnTo>
                  <a:pt x="298424" y="298424"/>
                </a:lnTo>
                <a:lnTo>
                  <a:pt x="29842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86200" y="6553200"/>
            <a:ext cx="295910" cy="298450"/>
          </a:xfrm>
          <a:custGeom>
            <a:avLst/>
            <a:gdLst/>
            <a:ahLst/>
            <a:cxnLst/>
            <a:rect l="l" t="t" r="r" b="b"/>
            <a:pathLst>
              <a:path w="295910" h="298450">
                <a:moveTo>
                  <a:pt x="147700" y="0"/>
                </a:moveTo>
                <a:lnTo>
                  <a:pt x="100964" y="7594"/>
                </a:lnTo>
                <a:lnTo>
                  <a:pt x="60451" y="28790"/>
                </a:lnTo>
                <a:lnTo>
                  <a:pt x="28448" y="61086"/>
                </a:lnTo>
                <a:lnTo>
                  <a:pt x="7492" y="102044"/>
                </a:lnTo>
                <a:lnTo>
                  <a:pt x="0" y="149212"/>
                </a:lnTo>
                <a:lnTo>
                  <a:pt x="7492" y="196366"/>
                </a:lnTo>
                <a:lnTo>
                  <a:pt x="28448" y="237319"/>
                </a:lnTo>
                <a:lnTo>
                  <a:pt x="60451" y="269610"/>
                </a:lnTo>
                <a:lnTo>
                  <a:pt x="100964" y="290788"/>
                </a:lnTo>
                <a:lnTo>
                  <a:pt x="147700" y="298391"/>
                </a:lnTo>
                <a:lnTo>
                  <a:pt x="194437" y="290788"/>
                </a:lnTo>
                <a:lnTo>
                  <a:pt x="234950" y="269610"/>
                </a:lnTo>
                <a:lnTo>
                  <a:pt x="266826" y="237319"/>
                </a:lnTo>
                <a:lnTo>
                  <a:pt x="287909" y="196366"/>
                </a:lnTo>
                <a:lnTo>
                  <a:pt x="295401" y="149212"/>
                </a:lnTo>
                <a:lnTo>
                  <a:pt x="287909" y="102044"/>
                </a:lnTo>
                <a:lnTo>
                  <a:pt x="266826" y="61086"/>
                </a:lnTo>
                <a:lnTo>
                  <a:pt x="234950" y="28790"/>
                </a:lnTo>
                <a:lnTo>
                  <a:pt x="194437" y="7594"/>
                </a:lnTo>
                <a:lnTo>
                  <a:pt x="14770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77967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8" y="7594"/>
                </a:lnTo>
                <a:lnTo>
                  <a:pt x="61087" y="28790"/>
                </a:lnTo>
                <a:lnTo>
                  <a:pt x="28702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6"/>
                </a:lnTo>
                <a:lnTo>
                  <a:pt x="28702" y="237319"/>
                </a:lnTo>
                <a:lnTo>
                  <a:pt x="61087" y="269610"/>
                </a:lnTo>
                <a:lnTo>
                  <a:pt x="102108" y="290788"/>
                </a:lnTo>
                <a:lnTo>
                  <a:pt x="149225" y="298391"/>
                </a:lnTo>
                <a:lnTo>
                  <a:pt x="196342" y="290788"/>
                </a:lnTo>
                <a:lnTo>
                  <a:pt x="237362" y="269610"/>
                </a:lnTo>
                <a:lnTo>
                  <a:pt x="269621" y="237319"/>
                </a:lnTo>
                <a:lnTo>
                  <a:pt x="290830" y="196366"/>
                </a:lnTo>
                <a:lnTo>
                  <a:pt x="298450" y="149212"/>
                </a:lnTo>
                <a:lnTo>
                  <a:pt x="290830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2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81855" y="6553200"/>
            <a:ext cx="597535" cy="298450"/>
          </a:xfrm>
          <a:custGeom>
            <a:avLst/>
            <a:gdLst/>
            <a:ahLst/>
            <a:cxnLst/>
            <a:rect l="l" t="t" r="r" b="b"/>
            <a:pathLst>
              <a:path w="597535" h="298450">
                <a:moveTo>
                  <a:pt x="597281" y="0"/>
                </a:moveTo>
                <a:lnTo>
                  <a:pt x="0" y="0"/>
                </a:lnTo>
                <a:lnTo>
                  <a:pt x="298577" y="298430"/>
                </a:lnTo>
                <a:lnTo>
                  <a:pt x="59728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97863" y="6553198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298665" y="0"/>
                </a:moveTo>
                <a:lnTo>
                  <a:pt x="0" y="0"/>
                </a:lnTo>
                <a:lnTo>
                  <a:pt x="0" y="298424"/>
                </a:lnTo>
                <a:lnTo>
                  <a:pt x="298665" y="298424"/>
                </a:lnTo>
                <a:lnTo>
                  <a:pt x="29866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4800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12" y="0"/>
                </a:moveTo>
                <a:lnTo>
                  <a:pt x="102044" y="7594"/>
                </a:lnTo>
                <a:lnTo>
                  <a:pt x="61086" y="28790"/>
                </a:lnTo>
                <a:lnTo>
                  <a:pt x="28790" y="61086"/>
                </a:lnTo>
                <a:lnTo>
                  <a:pt x="7594" y="102044"/>
                </a:lnTo>
                <a:lnTo>
                  <a:pt x="0" y="149212"/>
                </a:lnTo>
                <a:lnTo>
                  <a:pt x="7594" y="196366"/>
                </a:lnTo>
                <a:lnTo>
                  <a:pt x="28790" y="237319"/>
                </a:lnTo>
                <a:lnTo>
                  <a:pt x="61086" y="269610"/>
                </a:lnTo>
                <a:lnTo>
                  <a:pt x="102044" y="290788"/>
                </a:lnTo>
                <a:lnTo>
                  <a:pt x="149212" y="298391"/>
                </a:lnTo>
                <a:lnTo>
                  <a:pt x="196367" y="290788"/>
                </a:lnTo>
                <a:lnTo>
                  <a:pt x="237337" y="269610"/>
                </a:lnTo>
                <a:lnTo>
                  <a:pt x="269633" y="237319"/>
                </a:lnTo>
                <a:lnTo>
                  <a:pt x="290804" y="196366"/>
                </a:lnTo>
                <a:lnTo>
                  <a:pt x="298424" y="149212"/>
                </a:lnTo>
                <a:lnTo>
                  <a:pt x="290804" y="102044"/>
                </a:lnTo>
                <a:lnTo>
                  <a:pt x="269633" y="61086"/>
                </a:lnTo>
                <a:lnTo>
                  <a:pt x="237337" y="28790"/>
                </a:lnTo>
                <a:lnTo>
                  <a:pt x="196367" y="7594"/>
                </a:lnTo>
                <a:lnTo>
                  <a:pt x="149212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96567" y="6553200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5" h="298450">
                <a:moveTo>
                  <a:pt x="149351" y="0"/>
                </a:moveTo>
                <a:lnTo>
                  <a:pt x="102107" y="7594"/>
                </a:lnTo>
                <a:lnTo>
                  <a:pt x="61087" y="28790"/>
                </a:lnTo>
                <a:lnTo>
                  <a:pt x="28828" y="61086"/>
                </a:lnTo>
                <a:lnTo>
                  <a:pt x="7619" y="102044"/>
                </a:lnTo>
                <a:lnTo>
                  <a:pt x="0" y="149212"/>
                </a:lnTo>
                <a:lnTo>
                  <a:pt x="7619" y="196366"/>
                </a:lnTo>
                <a:lnTo>
                  <a:pt x="28828" y="237319"/>
                </a:lnTo>
                <a:lnTo>
                  <a:pt x="61087" y="269610"/>
                </a:lnTo>
                <a:lnTo>
                  <a:pt x="102107" y="290788"/>
                </a:lnTo>
                <a:lnTo>
                  <a:pt x="149351" y="298391"/>
                </a:lnTo>
                <a:lnTo>
                  <a:pt x="196595" y="290788"/>
                </a:lnTo>
                <a:lnTo>
                  <a:pt x="237617" y="269610"/>
                </a:lnTo>
                <a:lnTo>
                  <a:pt x="269875" y="237319"/>
                </a:lnTo>
                <a:lnTo>
                  <a:pt x="291083" y="196366"/>
                </a:lnTo>
                <a:lnTo>
                  <a:pt x="298704" y="149212"/>
                </a:lnTo>
                <a:lnTo>
                  <a:pt x="291083" y="102044"/>
                </a:lnTo>
                <a:lnTo>
                  <a:pt x="269875" y="61086"/>
                </a:lnTo>
                <a:lnTo>
                  <a:pt x="237617" y="28790"/>
                </a:lnTo>
                <a:lnTo>
                  <a:pt x="196595" y="7594"/>
                </a:lnTo>
                <a:lnTo>
                  <a:pt x="14935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03504" y="6553200"/>
            <a:ext cx="596900" cy="298450"/>
          </a:xfrm>
          <a:custGeom>
            <a:avLst/>
            <a:gdLst/>
            <a:ahLst/>
            <a:cxnLst/>
            <a:rect l="l" t="t" r="r" b="b"/>
            <a:pathLst>
              <a:path w="596900" h="298450">
                <a:moveTo>
                  <a:pt x="596874" y="0"/>
                </a:moveTo>
                <a:lnTo>
                  <a:pt x="0" y="0"/>
                </a:lnTo>
                <a:lnTo>
                  <a:pt x="298437" y="298430"/>
                </a:lnTo>
                <a:lnTo>
                  <a:pt x="59687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53271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9"/>
                </a:lnTo>
                <a:lnTo>
                  <a:pt x="28701" y="237328"/>
                </a:lnTo>
                <a:lnTo>
                  <a:pt x="61086" y="269628"/>
                </a:lnTo>
                <a:lnTo>
                  <a:pt x="102107" y="290809"/>
                </a:lnTo>
                <a:lnTo>
                  <a:pt x="149225" y="298419"/>
                </a:lnTo>
                <a:lnTo>
                  <a:pt x="196342" y="290809"/>
                </a:lnTo>
                <a:lnTo>
                  <a:pt x="237362" y="269628"/>
                </a:lnTo>
                <a:lnTo>
                  <a:pt x="269621" y="237328"/>
                </a:lnTo>
                <a:lnTo>
                  <a:pt x="290829" y="196369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2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760207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0" y="0"/>
                </a:moveTo>
                <a:lnTo>
                  <a:pt x="0" y="298430"/>
                </a:lnTo>
                <a:lnTo>
                  <a:pt x="298450" y="298430"/>
                </a:lnTo>
                <a:lnTo>
                  <a:pt x="0" y="0"/>
                </a:lnTo>
                <a:close/>
              </a:path>
            </a:pathLst>
          </a:custGeom>
          <a:solidFill>
            <a:srgbClr val="EE1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65392" y="6553198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298653" y="0"/>
                </a:moveTo>
                <a:lnTo>
                  <a:pt x="0" y="0"/>
                </a:lnTo>
                <a:lnTo>
                  <a:pt x="0" y="298437"/>
                </a:lnTo>
                <a:lnTo>
                  <a:pt x="298653" y="298437"/>
                </a:lnTo>
                <a:lnTo>
                  <a:pt x="29865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69279" y="6553200"/>
            <a:ext cx="302260" cy="298450"/>
          </a:xfrm>
          <a:custGeom>
            <a:avLst/>
            <a:gdLst/>
            <a:ahLst/>
            <a:cxnLst/>
            <a:rect l="l" t="t" r="r" b="b"/>
            <a:pathLst>
              <a:path w="302260" h="298450">
                <a:moveTo>
                  <a:pt x="150875" y="0"/>
                </a:moveTo>
                <a:lnTo>
                  <a:pt x="103124" y="7594"/>
                </a:lnTo>
                <a:lnTo>
                  <a:pt x="61722" y="28790"/>
                </a:lnTo>
                <a:lnTo>
                  <a:pt x="29210" y="61086"/>
                </a:lnTo>
                <a:lnTo>
                  <a:pt x="7620" y="102057"/>
                </a:lnTo>
                <a:lnTo>
                  <a:pt x="0" y="149225"/>
                </a:lnTo>
                <a:lnTo>
                  <a:pt x="7620" y="196383"/>
                </a:lnTo>
                <a:lnTo>
                  <a:pt x="29210" y="237342"/>
                </a:lnTo>
                <a:lnTo>
                  <a:pt x="61722" y="269641"/>
                </a:lnTo>
                <a:lnTo>
                  <a:pt x="103124" y="290824"/>
                </a:lnTo>
                <a:lnTo>
                  <a:pt x="150875" y="298430"/>
                </a:lnTo>
                <a:lnTo>
                  <a:pt x="198628" y="290824"/>
                </a:lnTo>
                <a:lnTo>
                  <a:pt x="240030" y="269641"/>
                </a:lnTo>
                <a:lnTo>
                  <a:pt x="272542" y="237342"/>
                </a:lnTo>
                <a:lnTo>
                  <a:pt x="294132" y="196383"/>
                </a:lnTo>
                <a:lnTo>
                  <a:pt x="301752" y="149225"/>
                </a:lnTo>
                <a:lnTo>
                  <a:pt x="294132" y="102057"/>
                </a:lnTo>
                <a:lnTo>
                  <a:pt x="272542" y="61086"/>
                </a:lnTo>
                <a:lnTo>
                  <a:pt x="240030" y="28790"/>
                </a:lnTo>
                <a:lnTo>
                  <a:pt x="198628" y="7594"/>
                </a:lnTo>
                <a:lnTo>
                  <a:pt x="15087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64095" y="6553200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149351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828" y="61086"/>
                </a:lnTo>
                <a:lnTo>
                  <a:pt x="7620" y="102057"/>
                </a:lnTo>
                <a:lnTo>
                  <a:pt x="0" y="149225"/>
                </a:lnTo>
                <a:lnTo>
                  <a:pt x="7620" y="196383"/>
                </a:lnTo>
                <a:lnTo>
                  <a:pt x="28828" y="237342"/>
                </a:lnTo>
                <a:lnTo>
                  <a:pt x="61086" y="269641"/>
                </a:lnTo>
                <a:lnTo>
                  <a:pt x="102107" y="290824"/>
                </a:lnTo>
                <a:lnTo>
                  <a:pt x="149351" y="298430"/>
                </a:lnTo>
                <a:lnTo>
                  <a:pt x="196596" y="290824"/>
                </a:lnTo>
                <a:lnTo>
                  <a:pt x="237617" y="269641"/>
                </a:lnTo>
                <a:lnTo>
                  <a:pt x="269875" y="237342"/>
                </a:lnTo>
                <a:lnTo>
                  <a:pt x="291083" y="196383"/>
                </a:lnTo>
                <a:lnTo>
                  <a:pt x="298703" y="149225"/>
                </a:lnTo>
                <a:lnTo>
                  <a:pt x="291083" y="102057"/>
                </a:lnTo>
                <a:lnTo>
                  <a:pt x="269875" y="61086"/>
                </a:lnTo>
                <a:lnTo>
                  <a:pt x="237617" y="28790"/>
                </a:lnTo>
                <a:lnTo>
                  <a:pt x="196596" y="7594"/>
                </a:lnTo>
                <a:lnTo>
                  <a:pt x="14935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71032" y="6553200"/>
            <a:ext cx="596900" cy="298450"/>
          </a:xfrm>
          <a:custGeom>
            <a:avLst/>
            <a:gdLst/>
            <a:ahLst/>
            <a:cxnLst/>
            <a:rect l="l" t="t" r="r" b="b"/>
            <a:pathLst>
              <a:path w="596900" h="298450">
                <a:moveTo>
                  <a:pt x="596899" y="0"/>
                </a:moveTo>
                <a:lnTo>
                  <a:pt x="0" y="0"/>
                </a:lnTo>
                <a:lnTo>
                  <a:pt x="298450" y="298430"/>
                </a:lnTo>
                <a:lnTo>
                  <a:pt x="596899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62800" y="6553200"/>
            <a:ext cx="596900" cy="301625"/>
          </a:xfrm>
          <a:custGeom>
            <a:avLst/>
            <a:gdLst/>
            <a:ahLst/>
            <a:cxnLst/>
            <a:rect l="l" t="t" r="r" b="b"/>
            <a:pathLst>
              <a:path w="596900" h="301625">
                <a:moveTo>
                  <a:pt x="149225" y="0"/>
                </a:moveTo>
                <a:lnTo>
                  <a:pt x="102107" y="7658"/>
                </a:lnTo>
                <a:lnTo>
                  <a:pt x="61086" y="28968"/>
                </a:lnTo>
                <a:lnTo>
                  <a:pt x="28828" y="61493"/>
                </a:lnTo>
                <a:lnTo>
                  <a:pt x="7620" y="102717"/>
                </a:lnTo>
                <a:lnTo>
                  <a:pt x="0" y="150202"/>
                </a:lnTo>
                <a:lnTo>
                  <a:pt x="0" y="300411"/>
                </a:lnTo>
                <a:lnTo>
                  <a:pt x="298450" y="300411"/>
                </a:lnTo>
                <a:lnTo>
                  <a:pt x="298450" y="301304"/>
                </a:lnTo>
                <a:lnTo>
                  <a:pt x="596900" y="876"/>
                </a:lnTo>
                <a:lnTo>
                  <a:pt x="298450" y="876"/>
                </a:lnTo>
                <a:lnTo>
                  <a:pt x="298450" y="137960"/>
                </a:lnTo>
                <a:lnTo>
                  <a:pt x="297942" y="137998"/>
                </a:lnTo>
                <a:lnTo>
                  <a:pt x="287527" y="93979"/>
                </a:lnTo>
                <a:lnTo>
                  <a:pt x="265429" y="56045"/>
                </a:lnTo>
                <a:lnTo>
                  <a:pt x="233679" y="26327"/>
                </a:lnTo>
                <a:lnTo>
                  <a:pt x="194182" y="693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955023" y="6556247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50" y="0"/>
                </a:moveTo>
                <a:lnTo>
                  <a:pt x="0" y="0"/>
                </a:lnTo>
                <a:lnTo>
                  <a:pt x="0" y="296415"/>
                </a:lnTo>
                <a:lnTo>
                  <a:pt x="4064" y="298404"/>
                </a:lnTo>
                <a:lnTo>
                  <a:pt x="298450" y="298404"/>
                </a:lnTo>
                <a:lnTo>
                  <a:pt x="29845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744200" y="6553200"/>
            <a:ext cx="596900" cy="301625"/>
          </a:xfrm>
          <a:custGeom>
            <a:avLst/>
            <a:gdLst/>
            <a:ahLst/>
            <a:cxnLst/>
            <a:rect l="l" t="t" r="r" b="b"/>
            <a:pathLst>
              <a:path w="596900" h="301625">
                <a:moveTo>
                  <a:pt x="149225" y="0"/>
                </a:moveTo>
                <a:lnTo>
                  <a:pt x="102107" y="7658"/>
                </a:lnTo>
                <a:lnTo>
                  <a:pt x="61086" y="28968"/>
                </a:lnTo>
                <a:lnTo>
                  <a:pt x="28828" y="61480"/>
                </a:lnTo>
                <a:lnTo>
                  <a:pt x="7620" y="102717"/>
                </a:lnTo>
                <a:lnTo>
                  <a:pt x="0" y="150190"/>
                </a:lnTo>
                <a:lnTo>
                  <a:pt x="0" y="300411"/>
                </a:lnTo>
                <a:lnTo>
                  <a:pt x="298450" y="300411"/>
                </a:lnTo>
                <a:lnTo>
                  <a:pt x="298450" y="301304"/>
                </a:lnTo>
                <a:lnTo>
                  <a:pt x="596900" y="876"/>
                </a:lnTo>
                <a:lnTo>
                  <a:pt x="298450" y="876"/>
                </a:lnTo>
                <a:lnTo>
                  <a:pt x="298450" y="150190"/>
                </a:lnTo>
                <a:lnTo>
                  <a:pt x="290829" y="102717"/>
                </a:lnTo>
                <a:lnTo>
                  <a:pt x="269748" y="61480"/>
                </a:lnTo>
                <a:lnTo>
                  <a:pt x="237363" y="28968"/>
                </a:lnTo>
                <a:lnTo>
                  <a:pt x="196342" y="7658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149840" y="6553198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24" y="0"/>
                </a:moveTo>
                <a:lnTo>
                  <a:pt x="0" y="0"/>
                </a:lnTo>
                <a:lnTo>
                  <a:pt x="0" y="298424"/>
                </a:lnTo>
                <a:lnTo>
                  <a:pt x="298424" y="298424"/>
                </a:lnTo>
                <a:lnTo>
                  <a:pt x="29842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256776" y="6553200"/>
            <a:ext cx="295910" cy="298450"/>
          </a:xfrm>
          <a:custGeom>
            <a:avLst/>
            <a:gdLst/>
            <a:ahLst/>
            <a:cxnLst/>
            <a:rect l="l" t="t" r="r" b="b"/>
            <a:pathLst>
              <a:path w="295909" h="298450">
                <a:moveTo>
                  <a:pt x="147700" y="0"/>
                </a:moveTo>
                <a:lnTo>
                  <a:pt x="100965" y="7594"/>
                </a:lnTo>
                <a:lnTo>
                  <a:pt x="60451" y="28790"/>
                </a:lnTo>
                <a:lnTo>
                  <a:pt x="28448" y="61086"/>
                </a:lnTo>
                <a:lnTo>
                  <a:pt x="7493" y="102044"/>
                </a:lnTo>
                <a:lnTo>
                  <a:pt x="0" y="149212"/>
                </a:lnTo>
                <a:lnTo>
                  <a:pt x="7493" y="196366"/>
                </a:lnTo>
                <a:lnTo>
                  <a:pt x="28448" y="237319"/>
                </a:lnTo>
                <a:lnTo>
                  <a:pt x="60451" y="269610"/>
                </a:lnTo>
                <a:lnTo>
                  <a:pt x="100965" y="290788"/>
                </a:lnTo>
                <a:lnTo>
                  <a:pt x="147700" y="298391"/>
                </a:lnTo>
                <a:lnTo>
                  <a:pt x="194437" y="290788"/>
                </a:lnTo>
                <a:lnTo>
                  <a:pt x="234950" y="269610"/>
                </a:lnTo>
                <a:lnTo>
                  <a:pt x="266826" y="237319"/>
                </a:lnTo>
                <a:lnTo>
                  <a:pt x="287908" y="196366"/>
                </a:lnTo>
                <a:lnTo>
                  <a:pt x="295401" y="149212"/>
                </a:lnTo>
                <a:lnTo>
                  <a:pt x="287908" y="102044"/>
                </a:lnTo>
                <a:lnTo>
                  <a:pt x="266826" y="61086"/>
                </a:lnTo>
                <a:lnTo>
                  <a:pt x="234950" y="28790"/>
                </a:lnTo>
                <a:lnTo>
                  <a:pt x="194437" y="7594"/>
                </a:lnTo>
                <a:lnTo>
                  <a:pt x="14770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292840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19" y="102044"/>
                </a:lnTo>
                <a:lnTo>
                  <a:pt x="0" y="149212"/>
                </a:lnTo>
                <a:lnTo>
                  <a:pt x="7619" y="196366"/>
                </a:lnTo>
                <a:lnTo>
                  <a:pt x="28701" y="237319"/>
                </a:lnTo>
                <a:lnTo>
                  <a:pt x="61086" y="269610"/>
                </a:lnTo>
                <a:lnTo>
                  <a:pt x="102107" y="290788"/>
                </a:lnTo>
                <a:lnTo>
                  <a:pt x="149225" y="298391"/>
                </a:lnTo>
                <a:lnTo>
                  <a:pt x="196341" y="290788"/>
                </a:lnTo>
                <a:lnTo>
                  <a:pt x="237362" y="269610"/>
                </a:lnTo>
                <a:lnTo>
                  <a:pt x="269620" y="237319"/>
                </a:lnTo>
                <a:lnTo>
                  <a:pt x="290829" y="196366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0" y="61086"/>
                </a:lnTo>
                <a:lnTo>
                  <a:pt x="237362" y="28790"/>
                </a:lnTo>
                <a:lnTo>
                  <a:pt x="196341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448543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6"/>
                </a:lnTo>
                <a:lnTo>
                  <a:pt x="28701" y="237319"/>
                </a:lnTo>
                <a:lnTo>
                  <a:pt x="61086" y="269610"/>
                </a:lnTo>
                <a:lnTo>
                  <a:pt x="102107" y="290788"/>
                </a:lnTo>
                <a:lnTo>
                  <a:pt x="149225" y="298391"/>
                </a:lnTo>
                <a:lnTo>
                  <a:pt x="196341" y="290788"/>
                </a:lnTo>
                <a:lnTo>
                  <a:pt x="237362" y="269610"/>
                </a:lnTo>
                <a:lnTo>
                  <a:pt x="269621" y="237319"/>
                </a:lnTo>
                <a:lnTo>
                  <a:pt x="290829" y="196366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1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555480" y="6553200"/>
            <a:ext cx="594360" cy="298450"/>
          </a:xfrm>
          <a:custGeom>
            <a:avLst/>
            <a:gdLst/>
            <a:ahLst/>
            <a:cxnLst/>
            <a:rect l="l" t="t" r="r" b="b"/>
            <a:pathLst>
              <a:path w="594359" h="298450">
                <a:moveTo>
                  <a:pt x="594233" y="0"/>
                </a:moveTo>
                <a:lnTo>
                  <a:pt x="0" y="0"/>
                </a:lnTo>
                <a:lnTo>
                  <a:pt x="297052" y="298430"/>
                </a:lnTo>
                <a:lnTo>
                  <a:pt x="59423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268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400" dirty="0"/>
              <a:t>Необходимые</a:t>
            </a:r>
            <a:r>
              <a:rPr sz="3400" spc="-65" dirty="0"/>
              <a:t> </a:t>
            </a:r>
            <a:r>
              <a:rPr sz="3400" spc="-30" dirty="0"/>
              <a:t>документы</a:t>
            </a:r>
            <a:r>
              <a:rPr sz="3400" spc="-145" dirty="0"/>
              <a:t> </a:t>
            </a:r>
            <a:r>
              <a:rPr sz="3400" dirty="0"/>
              <a:t>для</a:t>
            </a:r>
            <a:r>
              <a:rPr sz="3400" spc="-85" dirty="0"/>
              <a:t> </a:t>
            </a:r>
            <a:r>
              <a:rPr sz="3400" dirty="0"/>
              <a:t>подачи</a:t>
            </a:r>
            <a:r>
              <a:rPr sz="3400" spc="-135" dirty="0"/>
              <a:t> </a:t>
            </a:r>
            <a:r>
              <a:rPr sz="3400" spc="-10" dirty="0"/>
              <a:t>заявки</a:t>
            </a:r>
            <a:endParaRPr sz="3400"/>
          </a:p>
        </p:txBody>
      </p:sp>
      <p:sp>
        <p:nvSpPr>
          <p:cNvPr id="32" name="object 32"/>
          <p:cNvSpPr txBox="1"/>
          <p:nvPr/>
        </p:nvSpPr>
        <p:spPr>
          <a:xfrm>
            <a:off x="474065" y="1240916"/>
            <a:ext cx="110013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Microsoft Sans Serif"/>
                <a:cs typeface="Microsoft Sans Serif"/>
              </a:rPr>
              <a:t>-</a:t>
            </a:r>
            <a:r>
              <a:rPr sz="1800" spc="-20" dirty="0">
                <a:latin typeface="Microsoft Sans Serif"/>
                <a:cs typeface="Microsoft Sans Serif"/>
              </a:rPr>
              <a:t>заявка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согласие</a:t>
            </a:r>
            <a:r>
              <a:rPr sz="1800" spc="-10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на</a:t>
            </a:r>
            <a:r>
              <a:rPr sz="1800" spc="3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публикацию</a:t>
            </a:r>
            <a:r>
              <a:rPr sz="1800" spc="37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(размещение)</a:t>
            </a:r>
            <a:r>
              <a:rPr sz="1800" spc="37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информации</a:t>
            </a:r>
            <a:r>
              <a:rPr sz="1800" spc="3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о</a:t>
            </a:r>
            <a:r>
              <a:rPr sz="1800" spc="38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физическом</a:t>
            </a:r>
            <a:r>
              <a:rPr sz="1800" spc="30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лице,</a:t>
            </a:r>
            <a:r>
              <a:rPr sz="1800" spc="3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37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том</a:t>
            </a:r>
            <a:r>
              <a:rPr sz="1800" spc="3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числе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на </a:t>
            </a:r>
            <a:r>
              <a:rPr sz="1800" spc="-20" dirty="0">
                <a:latin typeface="Microsoft Sans Serif"/>
                <a:cs typeface="Microsoft Sans Serif"/>
              </a:rPr>
              <a:t>обработку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персональных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данных;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74065" y="1917953"/>
            <a:ext cx="11092180" cy="1651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88925">
              <a:lnSpc>
                <a:spcPct val="100000"/>
              </a:lnSpc>
              <a:spcBef>
                <a:spcPts val="100"/>
              </a:spcBef>
              <a:buChar char="-"/>
              <a:tabLst>
                <a:tab pos="301625" algn="l"/>
                <a:tab pos="1045844" algn="l"/>
                <a:tab pos="1835150" algn="l"/>
                <a:tab pos="3124835" algn="l"/>
                <a:tab pos="4658360" algn="l"/>
                <a:tab pos="5524500" algn="l"/>
                <a:tab pos="5893435" algn="l"/>
                <a:tab pos="7530465" algn="l"/>
                <a:tab pos="7795895" algn="l"/>
                <a:tab pos="9688830" algn="l"/>
              </a:tabLst>
            </a:pPr>
            <a:r>
              <a:rPr sz="1800" spc="-10" dirty="0">
                <a:latin typeface="Microsoft Sans Serif"/>
                <a:cs typeface="Microsoft Sans Serif"/>
              </a:rPr>
              <a:t>копии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20" dirty="0">
                <a:latin typeface="Microsoft Sans Serif"/>
                <a:cs typeface="Microsoft Sans Serif"/>
              </a:rPr>
              <a:t>писем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поддержек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(спонсорских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писем)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25" dirty="0">
                <a:latin typeface="Microsoft Sans Serif"/>
                <a:cs typeface="Microsoft Sans Serif"/>
              </a:rPr>
              <a:t>от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коммерческих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50" dirty="0">
                <a:latin typeface="Microsoft Sans Serif"/>
                <a:cs typeface="Microsoft Sans Serif"/>
              </a:rPr>
              <a:t>и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некоммерческих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30" dirty="0">
                <a:latin typeface="Microsoft Sans Serif"/>
                <a:cs typeface="Microsoft Sans Serif"/>
              </a:rPr>
              <a:t>организации, </a:t>
            </a:r>
            <a:r>
              <a:rPr sz="1800" dirty="0">
                <a:latin typeface="Microsoft Sans Serif"/>
                <a:cs typeface="Microsoft Sans Serif"/>
              </a:rPr>
              <a:t>органов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гос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власти,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органов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местного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самоуправления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(при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наличии);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1800" spc="-10" dirty="0">
                <a:latin typeface="Microsoft Sans Serif"/>
                <a:cs typeface="Microsoft Sans Serif"/>
              </a:rPr>
              <a:t>-</a:t>
            </a:r>
            <a:r>
              <a:rPr sz="1800" dirty="0">
                <a:latin typeface="Microsoft Sans Serif"/>
                <a:cs typeface="Microsoft Sans Serif"/>
              </a:rPr>
              <a:t>копия</a:t>
            </a:r>
            <a:r>
              <a:rPr sz="1800" spc="220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документа,</a:t>
            </a:r>
            <a:r>
              <a:rPr sz="1800" spc="-1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удостоверяющего</a:t>
            </a:r>
            <a:r>
              <a:rPr sz="1800" spc="26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личность</a:t>
            </a:r>
            <a:r>
              <a:rPr sz="1800" spc="30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участника</a:t>
            </a:r>
            <a:r>
              <a:rPr sz="1800" spc="290" dirty="0">
                <a:latin typeface="Microsoft Sans Serif"/>
                <a:cs typeface="Microsoft Sans Serif"/>
              </a:rPr>
              <a:t> </a:t>
            </a:r>
            <a:r>
              <a:rPr sz="1800" spc="-30" dirty="0">
                <a:latin typeface="Microsoft Sans Serif"/>
                <a:cs typeface="Microsoft Sans Serif"/>
              </a:rPr>
              <a:t>конкурса,</a:t>
            </a:r>
            <a:r>
              <a:rPr sz="1800" spc="-114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33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том</a:t>
            </a:r>
            <a:r>
              <a:rPr sz="1800" spc="33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числе</a:t>
            </a:r>
            <a:r>
              <a:rPr sz="1800" spc="3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удостоверяющего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800" spc="-20" dirty="0">
                <a:latin typeface="Microsoft Sans Serif"/>
                <a:cs typeface="Microsoft Sans Serif"/>
              </a:rPr>
              <a:t>факт</a:t>
            </a:r>
            <a:r>
              <a:rPr sz="1800" spc="-10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проживания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на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территории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Республики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Татарстан;</a:t>
            </a:r>
            <a:endParaRPr sz="1800">
              <a:latin typeface="Microsoft Sans Serif"/>
              <a:cs typeface="Microsoft Sans Serif"/>
            </a:endParaRPr>
          </a:p>
          <a:p>
            <a:pPr marL="301625" indent="-288925">
              <a:lnSpc>
                <a:spcPct val="100000"/>
              </a:lnSpc>
              <a:spcBef>
                <a:spcPts val="985"/>
              </a:spcBef>
              <a:buChar char="-"/>
              <a:tabLst>
                <a:tab pos="301625" algn="l"/>
                <a:tab pos="1372235" algn="l"/>
                <a:tab pos="3018155" algn="l"/>
                <a:tab pos="5463540" algn="l"/>
                <a:tab pos="7298690" algn="l"/>
                <a:tab pos="7887334" algn="l"/>
                <a:tab pos="9228455" algn="l"/>
              </a:tabLst>
            </a:pPr>
            <a:r>
              <a:rPr sz="1800" spc="-10" dirty="0">
                <a:latin typeface="Microsoft Sans Serif"/>
                <a:cs typeface="Microsoft Sans Serif"/>
              </a:rPr>
              <a:t>копия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документа,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подтверждающего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регистрацию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50" dirty="0">
                <a:latin typeface="Microsoft Sans Serif"/>
                <a:cs typeface="Microsoft Sans Serif"/>
              </a:rPr>
              <a:t>в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системе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индивидуального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74065" y="3415885"/>
            <a:ext cx="8956040" cy="829944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1800" spc="-10" dirty="0">
                <a:latin typeface="Microsoft Sans Serif"/>
                <a:cs typeface="Microsoft Sans Serif"/>
              </a:rPr>
              <a:t>(персонифицированного)</a:t>
            </a:r>
            <a:r>
              <a:rPr sz="1800" spc="-9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учета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системе</a:t>
            </a:r>
            <a:r>
              <a:rPr sz="1800" spc="-114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обязательного пенсионного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страхования;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01625" algn="l"/>
              </a:tabLst>
            </a:pPr>
            <a:r>
              <a:rPr sz="1800" spc="-50" dirty="0">
                <a:latin typeface="Microsoft Sans Serif"/>
                <a:cs typeface="Microsoft Sans Serif"/>
              </a:rPr>
              <a:t>-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20" dirty="0">
                <a:latin typeface="Microsoft Sans Serif"/>
                <a:cs typeface="Microsoft Sans Serif"/>
              </a:rPr>
              <a:t>копия</a:t>
            </a:r>
            <a:r>
              <a:rPr sz="1800" spc="-10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свидетельства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о</a:t>
            </a:r>
            <a:r>
              <a:rPr sz="1800" spc="-10" dirty="0">
                <a:latin typeface="Microsoft Sans Serif"/>
                <a:cs typeface="Microsoft Sans Serif"/>
              </a:rPr>
              <a:t> присвоении</a:t>
            </a:r>
            <a:r>
              <a:rPr sz="1800" spc="-7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ИНН учет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(ИНН);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74065" y="4348353"/>
            <a:ext cx="11104880" cy="176783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5080">
              <a:lnSpc>
                <a:spcPct val="96800"/>
              </a:lnSpc>
              <a:spcBef>
                <a:spcPts val="170"/>
              </a:spcBef>
              <a:tabLst>
                <a:tab pos="1396365" algn="l"/>
                <a:tab pos="1795780" algn="l"/>
                <a:tab pos="2954020" algn="l"/>
                <a:tab pos="3274060" algn="l"/>
                <a:tab pos="3664585" algn="l"/>
                <a:tab pos="3890010" algn="l"/>
                <a:tab pos="4216400" algn="l"/>
                <a:tab pos="4533265" algn="l"/>
                <a:tab pos="4905375" algn="l"/>
                <a:tab pos="5844540" algn="l"/>
                <a:tab pos="5954395" algn="l"/>
                <a:tab pos="6164580" algn="l"/>
                <a:tab pos="6905625" algn="l"/>
                <a:tab pos="8158480" algn="l"/>
                <a:tab pos="8451215" algn="l"/>
                <a:tab pos="9207500" algn="l"/>
                <a:tab pos="9886950" algn="l"/>
                <a:tab pos="10042525" algn="l"/>
              </a:tabLst>
            </a:pPr>
            <a:r>
              <a:rPr sz="1800" spc="-10" dirty="0">
                <a:latin typeface="Microsoft Sans Serif"/>
                <a:cs typeface="Microsoft Sans Serif"/>
              </a:rPr>
              <a:t>-</a:t>
            </a:r>
            <a:r>
              <a:rPr sz="1800" dirty="0">
                <a:latin typeface="Microsoft Sans Serif"/>
                <a:cs typeface="Microsoft Sans Serif"/>
              </a:rPr>
              <a:t>справка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из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территориального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органа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Федеральной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налоговой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службы,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подтверждающей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отсутствие неисполненной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обязанности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35" dirty="0">
                <a:latin typeface="Microsoft Sans Serif"/>
                <a:cs typeface="Microsoft Sans Serif"/>
              </a:rPr>
              <a:t>по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уплате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25" dirty="0">
                <a:latin typeface="Microsoft Sans Serif"/>
                <a:cs typeface="Microsoft Sans Serif"/>
              </a:rPr>
              <a:t>от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налогов,</a:t>
            </a:r>
            <a:r>
              <a:rPr sz="1800" dirty="0">
                <a:latin typeface="Microsoft Sans Serif"/>
                <a:cs typeface="Microsoft Sans Serif"/>
              </a:rPr>
              <a:t>		</a:t>
            </a:r>
            <a:r>
              <a:rPr sz="1800" spc="-10" dirty="0">
                <a:latin typeface="Microsoft Sans Serif"/>
                <a:cs typeface="Microsoft Sans Serif"/>
              </a:rPr>
              <a:t>сборов,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страховых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взносов,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пеней,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штрафов, процентов,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подлежащих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уплате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50" dirty="0">
                <a:latin typeface="Microsoft Sans Serif"/>
                <a:cs typeface="Microsoft Sans Serif"/>
              </a:rPr>
              <a:t>в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соответствии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50" dirty="0">
                <a:latin typeface="Microsoft Sans Serif"/>
                <a:cs typeface="Microsoft Sans Serif"/>
              </a:rPr>
              <a:t>с</a:t>
            </a:r>
            <a:r>
              <a:rPr sz="1800" dirty="0">
                <a:latin typeface="Microsoft Sans Serif"/>
                <a:cs typeface="Microsoft Sans Serif"/>
              </a:rPr>
              <a:t>		</a:t>
            </a:r>
            <a:r>
              <a:rPr sz="1800" spc="-10" dirty="0">
                <a:latin typeface="Microsoft Sans Serif"/>
                <a:cs typeface="Microsoft Sans Serif"/>
              </a:rPr>
              <a:t>законодательством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Российской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30" dirty="0">
                <a:latin typeface="Microsoft Sans Serif"/>
                <a:cs typeface="Microsoft Sans Serif"/>
              </a:rPr>
              <a:t>Федерации </a:t>
            </a:r>
            <a:r>
              <a:rPr sz="1800" dirty="0">
                <a:latin typeface="Microsoft Sans Serif"/>
                <a:cs typeface="Microsoft Sans Serif"/>
              </a:rPr>
              <a:t>о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налогах</a:t>
            </a:r>
            <a:r>
              <a:rPr sz="1800" spc="-7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сборах;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ts val="2135"/>
              </a:lnSpc>
              <a:spcBef>
                <a:spcPts val="1010"/>
              </a:spcBef>
              <a:tabLst>
                <a:tab pos="301625" algn="l"/>
                <a:tab pos="1311275" algn="l"/>
                <a:tab pos="1606550" algn="l"/>
                <a:tab pos="2975610" algn="l"/>
                <a:tab pos="3399154" algn="l"/>
                <a:tab pos="4030345" algn="l"/>
                <a:tab pos="5545455" algn="l"/>
                <a:tab pos="6235065" algn="l"/>
                <a:tab pos="6524625" algn="l"/>
                <a:tab pos="7633970" algn="l"/>
                <a:tab pos="9939020" algn="l"/>
                <a:tab pos="10832465" algn="l"/>
              </a:tabLst>
            </a:pPr>
            <a:r>
              <a:rPr sz="1800" spc="-50" dirty="0">
                <a:latin typeface="Microsoft Sans Serif"/>
                <a:cs typeface="Microsoft Sans Serif"/>
              </a:rPr>
              <a:t>-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справка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50" dirty="0">
                <a:latin typeface="Microsoft Sans Serif"/>
                <a:cs typeface="Microsoft Sans Serif"/>
              </a:rPr>
              <a:t>о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постановке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25" dirty="0">
                <a:latin typeface="Microsoft Sans Serif"/>
                <a:cs typeface="Microsoft Sans Serif"/>
              </a:rPr>
              <a:t>на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20" dirty="0">
                <a:latin typeface="Microsoft Sans Serif"/>
                <a:cs typeface="Microsoft Sans Serif"/>
              </a:rPr>
              <a:t>учет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физического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20" dirty="0">
                <a:latin typeface="Microsoft Sans Serif"/>
                <a:cs typeface="Microsoft Sans Serif"/>
              </a:rPr>
              <a:t>лица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50" dirty="0">
                <a:latin typeface="Microsoft Sans Serif"/>
                <a:cs typeface="Microsoft Sans Serif"/>
              </a:rPr>
              <a:t>в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качестве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налогоплательщика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10" dirty="0">
                <a:latin typeface="Microsoft Sans Serif"/>
                <a:cs typeface="Microsoft Sans Serif"/>
              </a:rPr>
              <a:t>налога</a:t>
            </a:r>
            <a:r>
              <a:rPr sz="1800" dirty="0">
                <a:latin typeface="Microsoft Sans Serif"/>
                <a:cs typeface="Microsoft Sans Serif"/>
              </a:rPr>
              <a:t>	</a:t>
            </a:r>
            <a:r>
              <a:rPr sz="1800" spc="-25" dirty="0">
                <a:latin typeface="Microsoft Sans Serif"/>
                <a:cs typeface="Microsoft Sans Serif"/>
              </a:rPr>
              <a:t>на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ts val="2135"/>
              </a:lnSpc>
            </a:pPr>
            <a:r>
              <a:rPr sz="1800" spc="-10" dirty="0">
                <a:latin typeface="Microsoft Sans Serif"/>
                <a:cs typeface="Microsoft Sans Serif"/>
              </a:rPr>
              <a:t>профессиональный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доход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для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номинации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«Социальное</a:t>
            </a:r>
            <a:r>
              <a:rPr sz="1800" spc="-9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предпринимательство».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0" y="6553198"/>
            <a:ext cx="304800" cy="298450"/>
          </a:xfrm>
          <a:custGeom>
            <a:avLst/>
            <a:gdLst/>
            <a:ahLst/>
            <a:cxnLst/>
            <a:rect l="l" t="t" r="r" b="b"/>
            <a:pathLst>
              <a:path w="304800" h="298450">
                <a:moveTo>
                  <a:pt x="304507" y="0"/>
                </a:moveTo>
                <a:lnTo>
                  <a:pt x="0" y="0"/>
                </a:lnTo>
                <a:lnTo>
                  <a:pt x="0" y="298424"/>
                </a:lnTo>
                <a:lnTo>
                  <a:pt x="304507" y="298424"/>
                </a:lnTo>
                <a:lnTo>
                  <a:pt x="304507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7" name="object 3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30383" y="505968"/>
            <a:ext cx="1944624" cy="46939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58911" y="6556247"/>
            <a:ext cx="597535" cy="298450"/>
          </a:xfrm>
          <a:custGeom>
            <a:avLst/>
            <a:gdLst/>
            <a:ahLst/>
            <a:cxnLst/>
            <a:rect l="l" t="t" r="r" b="b"/>
            <a:pathLst>
              <a:path w="597534" h="298450">
                <a:moveTo>
                  <a:pt x="597281" y="0"/>
                </a:moveTo>
                <a:lnTo>
                  <a:pt x="298069" y="0"/>
                </a:lnTo>
                <a:lnTo>
                  <a:pt x="0" y="297424"/>
                </a:lnTo>
                <a:lnTo>
                  <a:pt x="2032" y="298404"/>
                </a:lnTo>
                <a:lnTo>
                  <a:pt x="597281" y="298404"/>
                </a:lnTo>
                <a:lnTo>
                  <a:pt x="59728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956547" y="6853427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4">
                <a:moveTo>
                  <a:pt x="0" y="0"/>
                </a:moveTo>
                <a:lnTo>
                  <a:pt x="298703" y="0"/>
                </a:lnTo>
              </a:path>
            </a:pathLst>
          </a:custGeom>
          <a:ln w="9144">
            <a:solidFill>
              <a:srgbClr val="0099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5373623" y="6556247"/>
            <a:ext cx="300355" cy="302260"/>
            <a:chOff x="5373623" y="6556247"/>
            <a:chExt cx="300355" cy="302260"/>
          </a:xfrm>
        </p:grpSpPr>
        <p:sp>
          <p:nvSpPr>
            <p:cNvPr id="5" name="object 5"/>
            <p:cNvSpPr/>
            <p:nvPr/>
          </p:nvSpPr>
          <p:spPr>
            <a:xfrm>
              <a:off x="5375147" y="6853426"/>
              <a:ext cx="298450" cy="0"/>
            </a:xfrm>
            <a:custGeom>
              <a:avLst/>
              <a:gdLst/>
              <a:ahLst/>
              <a:cxnLst/>
              <a:rect l="l" t="t" r="r" b="b"/>
              <a:pathLst>
                <a:path w="298450">
                  <a:moveTo>
                    <a:pt x="0" y="0"/>
                  </a:moveTo>
                  <a:lnTo>
                    <a:pt x="298323" y="0"/>
                  </a:lnTo>
                </a:path>
              </a:pathLst>
            </a:custGeom>
            <a:ln w="9144">
              <a:solidFill>
                <a:srgbClr val="0099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73623" y="6556247"/>
              <a:ext cx="299085" cy="295910"/>
            </a:xfrm>
            <a:custGeom>
              <a:avLst/>
              <a:gdLst/>
              <a:ahLst/>
              <a:cxnLst/>
              <a:rect l="l" t="t" r="r" b="b"/>
              <a:pathLst>
                <a:path w="299085" h="295909">
                  <a:moveTo>
                    <a:pt x="298653" y="0"/>
                  </a:moveTo>
                  <a:lnTo>
                    <a:pt x="0" y="0"/>
                  </a:lnTo>
                  <a:lnTo>
                    <a:pt x="0" y="295656"/>
                  </a:lnTo>
                  <a:lnTo>
                    <a:pt x="298653" y="295656"/>
                  </a:lnTo>
                  <a:lnTo>
                    <a:pt x="298653" y="0"/>
                  </a:lnTo>
                  <a:close/>
                </a:path>
              </a:pathLst>
            </a:custGeom>
            <a:solidFill>
              <a:srgbClr val="0099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795272" y="6553200"/>
            <a:ext cx="1789430" cy="301625"/>
          </a:xfrm>
          <a:custGeom>
            <a:avLst/>
            <a:gdLst/>
            <a:ahLst/>
            <a:cxnLst/>
            <a:rect l="l" t="t" r="r" b="b"/>
            <a:pathLst>
              <a:path w="1789429" h="301625">
                <a:moveTo>
                  <a:pt x="597154" y="876"/>
                </a:moveTo>
                <a:lnTo>
                  <a:pt x="298577" y="876"/>
                </a:lnTo>
                <a:lnTo>
                  <a:pt x="298577" y="150190"/>
                </a:lnTo>
                <a:lnTo>
                  <a:pt x="290957" y="102717"/>
                </a:lnTo>
                <a:lnTo>
                  <a:pt x="269748" y="61480"/>
                </a:lnTo>
                <a:lnTo>
                  <a:pt x="237490" y="28968"/>
                </a:lnTo>
                <a:lnTo>
                  <a:pt x="196342" y="7658"/>
                </a:lnTo>
                <a:lnTo>
                  <a:pt x="149225" y="0"/>
                </a:lnTo>
                <a:lnTo>
                  <a:pt x="102108" y="7658"/>
                </a:lnTo>
                <a:lnTo>
                  <a:pt x="61087" y="28968"/>
                </a:lnTo>
                <a:lnTo>
                  <a:pt x="28702" y="61480"/>
                </a:lnTo>
                <a:lnTo>
                  <a:pt x="7620" y="102717"/>
                </a:lnTo>
                <a:lnTo>
                  <a:pt x="0" y="150190"/>
                </a:lnTo>
                <a:lnTo>
                  <a:pt x="0" y="300418"/>
                </a:lnTo>
                <a:lnTo>
                  <a:pt x="298577" y="300418"/>
                </a:lnTo>
                <a:lnTo>
                  <a:pt x="298577" y="301307"/>
                </a:lnTo>
                <a:lnTo>
                  <a:pt x="597154" y="876"/>
                </a:lnTo>
                <a:close/>
              </a:path>
              <a:path w="1789429" h="301625">
                <a:moveTo>
                  <a:pt x="1788922" y="149199"/>
                </a:moveTo>
                <a:lnTo>
                  <a:pt x="1781302" y="102031"/>
                </a:lnTo>
                <a:lnTo>
                  <a:pt x="1760093" y="61074"/>
                </a:lnTo>
                <a:lnTo>
                  <a:pt x="1727835" y="28790"/>
                </a:lnTo>
                <a:lnTo>
                  <a:pt x="1686814" y="7594"/>
                </a:lnTo>
                <a:lnTo>
                  <a:pt x="1639697" y="0"/>
                </a:lnTo>
                <a:lnTo>
                  <a:pt x="1592580" y="7594"/>
                </a:lnTo>
                <a:lnTo>
                  <a:pt x="1551559" y="28790"/>
                </a:lnTo>
                <a:lnTo>
                  <a:pt x="1519174" y="61074"/>
                </a:lnTo>
                <a:lnTo>
                  <a:pt x="1498092" y="102031"/>
                </a:lnTo>
                <a:lnTo>
                  <a:pt x="1493012" y="133477"/>
                </a:lnTo>
                <a:lnTo>
                  <a:pt x="1493012" y="0"/>
                </a:lnTo>
                <a:lnTo>
                  <a:pt x="1194689" y="0"/>
                </a:lnTo>
                <a:lnTo>
                  <a:pt x="897128" y="297929"/>
                </a:lnTo>
                <a:lnTo>
                  <a:pt x="597408" y="0"/>
                </a:lnTo>
                <a:lnTo>
                  <a:pt x="597408" y="298424"/>
                </a:lnTo>
                <a:lnTo>
                  <a:pt x="1493012" y="298437"/>
                </a:lnTo>
                <a:lnTo>
                  <a:pt x="1493012" y="164922"/>
                </a:lnTo>
                <a:lnTo>
                  <a:pt x="1498092" y="196367"/>
                </a:lnTo>
                <a:lnTo>
                  <a:pt x="1519174" y="237324"/>
                </a:lnTo>
                <a:lnTo>
                  <a:pt x="1551559" y="269621"/>
                </a:lnTo>
                <a:lnTo>
                  <a:pt x="1592580" y="290804"/>
                </a:lnTo>
                <a:lnTo>
                  <a:pt x="1639697" y="298411"/>
                </a:lnTo>
                <a:lnTo>
                  <a:pt x="1686814" y="290804"/>
                </a:lnTo>
                <a:lnTo>
                  <a:pt x="1727835" y="269621"/>
                </a:lnTo>
                <a:lnTo>
                  <a:pt x="1760093" y="237324"/>
                </a:lnTo>
                <a:lnTo>
                  <a:pt x="1781302" y="196367"/>
                </a:lnTo>
                <a:lnTo>
                  <a:pt x="1788922" y="149199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79264" y="6553198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24" y="0"/>
                </a:moveTo>
                <a:lnTo>
                  <a:pt x="0" y="0"/>
                </a:lnTo>
                <a:lnTo>
                  <a:pt x="0" y="298424"/>
                </a:lnTo>
                <a:lnTo>
                  <a:pt x="298424" y="298424"/>
                </a:lnTo>
                <a:lnTo>
                  <a:pt x="29842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86200" y="6553200"/>
            <a:ext cx="295910" cy="298450"/>
          </a:xfrm>
          <a:custGeom>
            <a:avLst/>
            <a:gdLst/>
            <a:ahLst/>
            <a:cxnLst/>
            <a:rect l="l" t="t" r="r" b="b"/>
            <a:pathLst>
              <a:path w="295910" h="298450">
                <a:moveTo>
                  <a:pt x="147700" y="0"/>
                </a:moveTo>
                <a:lnTo>
                  <a:pt x="100964" y="7594"/>
                </a:lnTo>
                <a:lnTo>
                  <a:pt x="60451" y="28790"/>
                </a:lnTo>
                <a:lnTo>
                  <a:pt x="28448" y="61086"/>
                </a:lnTo>
                <a:lnTo>
                  <a:pt x="7492" y="102044"/>
                </a:lnTo>
                <a:lnTo>
                  <a:pt x="0" y="149212"/>
                </a:lnTo>
                <a:lnTo>
                  <a:pt x="7492" y="196366"/>
                </a:lnTo>
                <a:lnTo>
                  <a:pt x="28448" y="237319"/>
                </a:lnTo>
                <a:lnTo>
                  <a:pt x="60451" y="269610"/>
                </a:lnTo>
                <a:lnTo>
                  <a:pt x="100964" y="290788"/>
                </a:lnTo>
                <a:lnTo>
                  <a:pt x="147700" y="298391"/>
                </a:lnTo>
                <a:lnTo>
                  <a:pt x="194437" y="290788"/>
                </a:lnTo>
                <a:lnTo>
                  <a:pt x="234950" y="269610"/>
                </a:lnTo>
                <a:lnTo>
                  <a:pt x="266826" y="237319"/>
                </a:lnTo>
                <a:lnTo>
                  <a:pt x="287909" y="196366"/>
                </a:lnTo>
                <a:lnTo>
                  <a:pt x="295401" y="149212"/>
                </a:lnTo>
                <a:lnTo>
                  <a:pt x="287909" y="102044"/>
                </a:lnTo>
                <a:lnTo>
                  <a:pt x="266826" y="61086"/>
                </a:lnTo>
                <a:lnTo>
                  <a:pt x="234950" y="28790"/>
                </a:lnTo>
                <a:lnTo>
                  <a:pt x="194437" y="7594"/>
                </a:lnTo>
                <a:lnTo>
                  <a:pt x="14770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77967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8" y="7594"/>
                </a:lnTo>
                <a:lnTo>
                  <a:pt x="61087" y="28790"/>
                </a:lnTo>
                <a:lnTo>
                  <a:pt x="28702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6"/>
                </a:lnTo>
                <a:lnTo>
                  <a:pt x="28702" y="237319"/>
                </a:lnTo>
                <a:lnTo>
                  <a:pt x="61087" y="269610"/>
                </a:lnTo>
                <a:lnTo>
                  <a:pt x="102108" y="290788"/>
                </a:lnTo>
                <a:lnTo>
                  <a:pt x="149225" y="298391"/>
                </a:lnTo>
                <a:lnTo>
                  <a:pt x="196342" y="290788"/>
                </a:lnTo>
                <a:lnTo>
                  <a:pt x="237362" y="269610"/>
                </a:lnTo>
                <a:lnTo>
                  <a:pt x="269621" y="237319"/>
                </a:lnTo>
                <a:lnTo>
                  <a:pt x="290830" y="196366"/>
                </a:lnTo>
                <a:lnTo>
                  <a:pt x="298450" y="149212"/>
                </a:lnTo>
                <a:lnTo>
                  <a:pt x="290830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2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81855" y="6553200"/>
            <a:ext cx="597535" cy="298450"/>
          </a:xfrm>
          <a:custGeom>
            <a:avLst/>
            <a:gdLst/>
            <a:ahLst/>
            <a:cxnLst/>
            <a:rect l="l" t="t" r="r" b="b"/>
            <a:pathLst>
              <a:path w="597535" h="298450">
                <a:moveTo>
                  <a:pt x="597281" y="0"/>
                </a:moveTo>
                <a:lnTo>
                  <a:pt x="0" y="0"/>
                </a:lnTo>
                <a:lnTo>
                  <a:pt x="298577" y="298430"/>
                </a:lnTo>
                <a:lnTo>
                  <a:pt x="59728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97863" y="6553198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298665" y="0"/>
                </a:moveTo>
                <a:lnTo>
                  <a:pt x="0" y="0"/>
                </a:lnTo>
                <a:lnTo>
                  <a:pt x="0" y="298424"/>
                </a:lnTo>
                <a:lnTo>
                  <a:pt x="298665" y="298424"/>
                </a:lnTo>
                <a:lnTo>
                  <a:pt x="29866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4800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12" y="0"/>
                </a:moveTo>
                <a:lnTo>
                  <a:pt x="102044" y="7594"/>
                </a:lnTo>
                <a:lnTo>
                  <a:pt x="61086" y="28790"/>
                </a:lnTo>
                <a:lnTo>
                  <a:pt x="28790" y="61086"/>
                </a:lnTo>
                <a:lnTo>
                  <a:pt x="7594" y="102044"/>
                </a:lnTo>
                <a:lnTo>
                  <a:pt x="0" y="149212"/>
                </a:lnTo>
                <a:lnTo>
                  <a:pt x="7594" y="196366"/>
                </a:lnTo>
                <a:lnTo>
                  <a:pt x="28790" y="237319"/>
                </a:lnTo>
                <a:lnTo>
                  <a:pt x="61086" y="269610"/>
                </a:lnTo>
                <a:lnTo>
                  <a:pt x="102044" y="290788"/>
                </a:lnTo>
                <a:lnTo>
                  <a:pt x="149212" y="298391"/>
                </a:lnTo>
                <a:lnTo>
                  <a:pt x="196367" y="290788"/>
                </a:lnTo>
                <a:lnTo>
                  <a:pt x="237337" y="269610"/>
                </a:lnTo>
                <a:lnTo>
                  <a:pt x="269633" y="237319"/>
                </a:lnTo>
                <a:lnTo>
                  <a:pt x="290804" y="196366"/>
                </a:lnTo>
                <a:lnTo>
                  <a:pt x="298424" y="149212"/>
                </a:lnTo>
                <a:lnTo>
                  <a:pt x="290804" y="102044"/>
                </a:lnTo>
                <a:lnTo>
                  <a:pt x="269633" y="61086"/>
                </a:lnTo>
                <a:lnTo>
                  <a:pt x="237337" y="28790"/>
                </a:lnTo>
                <a:lnTo>
                  <a:pt x="196367" y="7594"/>
                </a:lnTo>
                <a:lnTo>
                  <a:pt x="149212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96567" y="6553200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5" h="298450">
                <a:moveTo>
                  <a:pt x="149351" y="0"/>
                </a:moveTo>
                <a:lnTo>
                  <a:pt x="102107" y="7594"/>
                </a:lnTo>
                <a:lnTo>
                  <a:pt x="61087" y="28790"/>
                </a:lnTo>
                <a:lnTo>
                  <a:pt x="28828" y="61086"/>
                </a:lnTo>
                <a:lnTo>
                  <a:pt x="7619" y="102044"/>
                </a:lnTo>
                <a:lnTo>
                  <a:pt x="0" y="149212"/>
                </a:lnTo>
                <a:lnTo>
                  <a:pt x="7619" y="196366"/>
                </a:lnTo>
                <a:lnTo>
                  <a:pt x="28828" y="237319"/>
                </a:lnTo>
                <a:lnTo>
                  <a:pt x="61087" y="269610"/>
                </a:lnTo>
                <a:lnTo>
                  <a:pt x="102107" y="290788"/>
                </a:lnTo>
                <a:lnTo>
                  <a:pt x="149351" y="298391"/>
                </a:lnTo>
                <a:lnTo>
                  <a:pt x="196595" y="290788"/>
                </a:lnTo>
                <a:lnTo>
                  <a:pt x="237617" y="269610"/>
                </a:lnTo>
                <a:lnTo>
                  <a:pt x="269875" y="237319"/>
                </a:lnTo>
                <a:lnTo>
                  <a:pt x="291083" y="196366"/>
                </a:lnTo>
                <a:lnTo>
                  <a:pt x="298704" y="149212"/>
                </a:lnTo>
                <a:lnTo>
                  <a:pt x="291083" y="102044"/>
                </a:lnTo>
                <a:lnTo>
                  <a:pt x="269875" y="61086"/>
                </a:lnTo>
                <a:lnTo>
                  <a:pt x="237617" y="28790"/>
                </a:lnTo>
                <a:lnTo>
                  <a:pt x="196595" y="7594"/>
                </a:lnTo>
                <a:lnTo>
                  <a:pt x="14935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3504" y="6553200"/>
            <a:ext cx="596900" cy="298450"/>
          </a:xfrm>
          <a:custGeom>
            <a:avLst/>
            <a:gdLst/>
            <a:ahLst/>
            <a:cxnLst/>
            <a:rect l="l" t="t" r="r" b="b"/>
            <a:pathLst>
              <a:path w="596900" h="298450">
                <a:moveTo>
                  <a:pt x="596874" y="0"/>
                </a:moveTo>
                <a:lnTo>
                  <a:pt x="0" y="0"/>
                </a:lnTo>
                <a:lnTo>
                  <a:pt x="298437" y="298430"/>
                </a:lnTo>
                <a:lnTo>
                  <a:pt x="59687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653271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9"/>
                </a:lnTo>
                <a:lnTo>
                  <a:pt x="28701" y="237328"/>
                </a:lnTo>
                <a:lnTo>
                  <a:pt x="61086" y="269628"/>
                </a:lnTo>
                <a:lnTo>
                  <a:pt x="102107" y="290809"/>
                </a:lnTo>
                <a:lnTo>
                  <a:pt x="149225" y="298419"/>
                </a:lnTo>
                <a:lnTo>
                  <a:pt x="196342" y="290809"/>
                </a:lnTo>
                <a:lnTo>
                  <a:pt x="237362" y="269628"/>
                </a:lnTo>
                <a:lnTo>
                  <a:pt x="269621" y="237328"/>
                </a:lnTo>
                <a:lnTo>
                  <a:pt x="290829" y="196369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2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760207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0" y="0"/>
                </a:moveTo>
                <a:lnTo>
                  <a:pt x="0" y="298430"/>
                </a:lnTo>
                <a:lnTo>
                  <a:pt x="298450" y="298430"/>
                </a:lnTo>
                <a:lnTo>
                  <a:pt x="0" y="0"/>
                </a:lnTo>
                <a:close/>
              </a:path>
            </a:pathLst>
          </a:custGeom>
          <a:solidFill>
            <a:srgbClr val="EE12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65392" y="6553198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298653" y="0"/>
                </a:moveTo>
                <a:lnTo>
                  <a:pt x="0" y="0"/>
                </a:lnTo>
                <a:lnTo>
                  <a:pt x="0" y="298437"/>
                </a:lnTo>
                <a:lnTo>
                  <a:pt x="298653" y="298437"/>
                </a:lnTo>
                <a:lnTo>
                  <a:pt x="29865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669279" y="6553200"/>
            <a:ext cx="302260" cy="298450"/>
          </a:xfrm>
          <a:custGeom>
            <a:avLst/>
            <a:gdLst/>
            <a:ahLst/>
            <a:cxnLst/>
            <a:rect l="l" t="t" r="r" b="b"/>
            <a:pathLst>
              <a:path w="302260" h="298450">
                <a:moveTo>
                  <a:pt x="150875" y="0"/>
                </a:moveTo>
                <a:lnTo>
                  <a:pt x="103124" y="7594"/>
                </a:lnTo>
                <a:lnTo>
                  <a:pt x="61722" y="28790"/>
                </a:lnTo>
                <a:lnTo>
                  <a:pt x="29210" y="61086"/>
                </a:lnTo>
                <a:lnTo>
                  <a:pt x="7620" y="102057"/>
                </a:lnTo>
                <a:lnTo>
                  <a:pt x="0" y="149225"/>
                </a:lnTo>
                <a:lnTo>
                  <a:pt x="7620" y="196383"/>
                </a:lnTo>
                <a:lnTo>
                  <a:pt x="29210" y="237342"/>
                </a:lnTo>
                <a:lnTo>
                  <a:pt x="61722" y="269641"/>
                </a:lnTo>
                <a:lnTo>
                  <a:pt x="103124" y="290824"/>
                </a:lnTo>
                <a:lnTo>
                  <a:pt x="150875" y="298430"/>
                </a:lnTo>
                <a:lnTo>
                  <a:pt x="198628" y="290824"/>
                </a:lnTo>
                <a:lnTo>
                  <a:pt x="240030" y="269641"/>
                </a:lnTo>
                <a:lnTo>
                  <a:pt x="272542" y="237342"/>
                </a:lnTo>
                <a:lnTo>
                  <a:pt x="294132" y="196383"/>
                </a:lnTo>
                <a:lnTo>
                  <a:pt x="301752" y="149225"/>
                </a:lnTo>
                <a:lnTo>
                  <a:pt x="294132" y="102057"/>
                </a:lnTo>
                <a:lnTo>
                  <a:pt x="272542" y="61086"/>
                </a:lnTo>
                <a:lnTo>
                  <a:pt x="240030" y="28790"/>
                </a:lnTo>
                <a:lnTo>
                  <a:pt x="198628" y="7594"/>
                </a:lnTo>
                <a:lnTo>
                  <a:pt x="15087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864095" y="6553200"/>
            <a:ext cx="299085" cy="298450"/>
          </a:xfrm>
          <a:custGeom>
            <a:avLst/>
            <a:gdLst/>
            <a:ahLst/>
            <a:cxnLst/>
            <a:rect l="l" t="t" r="r" b="b"/>
            <a:pathLst>
              <a:path w="299084" h="298450">
                <a:moveTo>
                  <a:pt x="149351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828" y="61086"/>
                </a:lnTo>
                <a:lnTo>
                  <a:pt x="7620" y="102057"/>
                </a:lnTo>
                <a:lnTo>
                  <a:pt x="0" y="149225"/>
                </a:lnTo>
                <a:lnTo>
                  <a:pt x="7620" y="196383"/>
                </a:lnTo>
                <a:lnTo>
                  <a:pt x="28828" y="237342"/>
                </a:lnTo>
                <a:lnTo>
                  <a:pt x="61086" y="269641"/>
                </a:lnTo>
                <a:lnTo>
                  <a:pt x="102107" y="290824"/>
                </a:lnTo>
                <a:lnTo>
                  <a:pt x="149351" y="298430"/>
                </a:lnTo>
                <a:lnTo>
                  <a:pt x="196596" y="290824"/>
                </a:lnTo>
                <a:lnTo>
                  <a:pt x="237617" y="269641"/>
                </a:lnTo>
                <a:lnTo>
                  <a:pt x="269875" y="237342"/>
                </a:lnTo>
                <a:lnTo>
                  <a:pt x="291083" y="196383"/>
                </a:lnTo>
                <a:lnTo>
                  <a:pt x="298703" y="149225"/>
                </a:lnTo>
                <a:lnTo>
                  <a:pt x="291083" y="102057"/>
                </a:lnTo>
                <a:lnTo>
                  <a:pt x="269875" y="61086"/>
                </a:lnTo>
                <a:lnTo>
                  <a:pt x="237617" y="28790"/>
                </a:lnTo>
                <a:lnTo>
                  <a:pt x="196596" y="7594"/>
                </a:lnTo>
                <a:lnTo>
                  <a:pt x="149351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71032" y="6553200"/>
            <a:ext cx="596900" cy="298450"/>
          </a:xfrm>
          <a:custGeom>
            <a:avLst/>
            <a:gdLst/>
            <a:ahLst/>
            <a:cxnLst/>
            <a:rect l="l" t="t" r="r" b="b"/>
            <a:pathLst>
              <a:path w="596900" h="298450">
                <a:moveTo>
                  <a:pt x="596899" y="0"/>
                </a:moveTo>
                <a:lnTo>
                  <a:pt x="0" y="0"/>
                </a:lnTo>
                <a:lnTo>
                  <a:pt x="298450" y="298430"/>
                </a:lnTo>
                <a:lnTo>
                  <a:pt x="596899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162800" y="6553200"/>
            <a:ext cx="596900" cy="301625"/>
          </a:xfrm>
          <a:custGeom>
            <a:avLst/>
            <a:gdLst/>
            <a:ahLst/>
            <a:cxnLst/>
            <a:rect l="l" t="t" r="r" b="b"/>
            <a:pathLst>
              <a:path w="596900" h="301625">
                <a:moveTo>
                  <a:pt x="149225" y="0"/>
                </a:moveTo>
                <a:lnTo>
                  <a:pt x="102107" y="7658"/>
                </a:lnTo>
                <a:lnTo>
                  <a:pt x="61086" y="28968"/>
                </a:lnTo>
                <a:lnTo>
                  <a:pt x="28828" y="61493"/>
                </a:lnTo>
                <a:lnTo>
                  <a:pt x="7620" y="102717"/>
                </a:lnTo>
                <a:lnTo>
                  <a:pt x="0" y="150202"/>
                </a:lnTo>
                <a:lnTo>
                  <a:pt x="0" y="300411"/>
                </a:lnTo>
                <a:lnTo>
                  <a:pt x="298450" y="300411"/>
                </a:lnTo>
                <a:lnTo>
                  <a:pt x="298450" y="301304"/>
                </a:lnTo>
                <a:lnTo>
                  <a:pt x="596900" y="876"/>
                </a:lnTo>
                <a:lnTo>
                  <a:pt x="298450" y="876"/>
                </a:lnTo>
                <a:lnTo>
                  <a:pt x="298450" y="137960"/>
                </a:lnTo>
                <a:lnTo>
                  <a:pt x="297942" y="137998"/>
                </a:lnTo>
                <a:lnTo>
                  <a:pt x="287527" y="93979"/>
                </a:lnTo>
                <a:lnTo>
                  <a:pt x="265429" y="56045"/>
                </a:lnTo>
                <a:lnTo>
                  <a:pt x="233679" y="26327"/>
                </a:lnTo>
                <a:lnTo>
                  <a:pt x="194182" y="693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955023" y="6556247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50" y="0"/>
                </a:moveTo>
                <a:lnTo>
                  <a:pt x="0" y="0"/>
                </a:lnTo>
                <a:lnTo>
                  <a:pt x="0" y="296415"/>
                </a:lnTo>
                <a:lnTo>
                  <a:pt x="4064" y="298404"/>
                </a:lnTo>
                <a:lnTo>
                  <a:pt x="298450" y="298404"/>
                </a:lnTo>
                <a:lnTo>
                  <a:pt x="29845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744200" y="6553200"/>
            <a:ext cx="596900" cy="301625"/>
          </a:xfrm>
          <a:custGeom>
            <a:avLst/>
            <a:gdLst/>
            <a:ahLst/>
            <a:cxnLst/>
            <a:rect l="l" t="t" r="r" b="b"/>
            <a:pathLst>
              <a:path w="596900" h="301625">
                <a:moveTo>
                  <a:pt x="149225" y="0"/>
                </a:moveTo>
                <a:lnTo>
                  <a:pt x="102107" y="7658"/>
                </a:lnTo>
                <a:lnTo>
                  <a:pt x="61086" y="28968"/>
                </a:lnTo>
                <a:lnTo>
                  <a:pt x="28828" y="61480"/>
                </a:lnTo>
                <a:lnTo>
                  <a:pt x="7620" y="102717"/>
                </a:lnTo>
                <a:lnTo>
                  <a:pt x="0" y="150190"/>
                </a:lnTo>
                <a:lnTo>
                  <a:pt x="0" y="300411"/>
                </a:lnTo>
                <a:lnTo>
                  <a:pt x="298450" y="300411"/>
                </a:lnTo>
                <a:lnTo>
                  <a:pt x="298450" y="301304"/>
                </a:lnTo>
                <a:lnTo>
                  <a:pt x="596900" y="876"/>
                </a:lnTo>
                <a:lnTo>
                  <a:pt x="298450" y="876"/>
                </a:lnTo>
                <a:lnTo>
                  <a:pt x="298450" y="150190"/>
                </a:lnTo>
                <a:lnTo>
                  <a:pt x="290829" y="102717"/>
                </a:lnTo>
                <a:lnTo>
                  <a:pt x="269748" y="61480"/>
                </a:lnTo>
                <a:lnTo>
                  <a:pt x="237363" y="28968"/>
                </a:lnTo>
                <a:lnTo>
                  <a:pt x="196342" y="7658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149840" y="6553198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298424" y="0"/>
                </a:moveTo>
                <a:lnTo>
                  <a:pt x="0" y="0"/>
                </a:lnTo>
                <a:lnTo>
                  <a:pt x="0" y="298424"/>
                </a:lnTo>
                <a:lnTo>
                  <a:pt x="298424" y="298424"/>
                </a:lnTo>
                <a:lnTo>
                  <a:pt x="298424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256776" y="6553200"/>
            <a:ext cx="295910" cy="298450"/>
          </a:xfrm>
          <a:custGeom>
            <a:avLst/>
            <a:gdLst/>
            <a:ahLst/>
            <a:cxnLst/>
            <a:rect l="l" t="t" r="r" b="b"/>
            <a:pathLst>
              <a:path w="295909" h="298450">
                <a:moveTo>
                  <a:pt x="147700" y="0"/>
                </a:moveTo>
                <a:lnTo>
                  <a:pt x="100965" y="7594"/>
                </a:lnTo>
                <a:lnTo>
                  <a:pt x="60451" y="28790"/>
                </a:lnTo>
                <a:lnTo>
                  <a:pt x="28448" y="61086"/>
                </a:lnTo>
                <a:lnTo>
                  <a:pt x="7493" y="102044"/>
                </a:lnTo>
                <a:lnTo>
                  <a:pt x="0" y="149212"/>
                </a:lnTo>
                <a:lnTo>
                  <a:pt x="7493" y="196366"/>
                </a:lnTo>
                <a:lnTo>
                  <a:pt x="28448" y="237319"/>
                </a:lnTo>
                <a:lnTo>
                  <a:pt x="60451" y="269610"/>
                </a:lnTo>
                <a:lnTo>
                  <a:pt x="100965" y="290788"/>
                </a:lnTo>
                <a:lnTo>
                  <a:pt x="147700" y="298391"/>
                </a:lnTo>
                <a:lnTo>
                  <a:pt x="194437" y="290788"/>
                </a:lnTo>
                <a:lnTo>
                  <a:pt x="234950" y="269610"/>
                </a:lnTo>
                <a:lnTo>
                  <a:pt x="266826" y="237319"/>
                </a:lnTo>
                <a:lnTo>
                  <a:pt x="287908" y="196366"/>
                </a:lnTo>
                <a:lnTo>
                  <a:pt x="295401" y="149212"/>
                </a:lnTo>
                <a:lnTo>
                  <a:pt x="287908" y="102044"/>
                </a:lnTo>
                <a:lnTo>
                  <a:pt x="266826" y="61086"/>
                </a:lnTo>
                <a:lnTo>
                  <a:pt x="234950" y="28790"/>
                </a:lnTo>
                <a:lnTo>
                  <a:pt x="194437" y="7594"/>
                </a:lnTo>
                <a:lnTo>
                  <a:pt x="14770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292840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19" y="102044"/>
                </a:lnTo>
                <a:lnTo>
                  <a:pt x="0" y="149212"/>
                </a:lnTo>
                <a:lnTo>
                  <a:pt x="7619" y="196366"/>
                </a:lnTo>
                <a:lnTo>
                  <a:pt x="28701" y="237319"/>
                </a:lnTo>
                <a:lnTo>
                  <a:pt x="61086" y="269610"/>
                </a:lnTo>
                <a:lnTo>
                  <a:pt x="102107" y="290788"/>
                </a:lnTo>
                <a:lnTo>
                  <a:pt x="149225" y="298391"/>
                </a:lnTo>
                <a:lnTo>
                  <a:pt x="196341" y="290788"/>
                </a:lnTo>
                <a:lnTo>
                  <a:pt x="237362" y="269610"/>
                </a:lnTo>
                <a:lnTo>
                  <a:pt x="269620" y="237319"/>
                </a:lnTo>
                <a:lnTo>
                  <a:pt x="290829" y="196366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0" y="61086"/>
                </a:lnTo>
                <a:lnTo>
                  <a:pt x="237362" y="28790"/>
                </a:lnTo>
                <a:lnTo>
                  <a:pt x="196341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448543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7" y="7594"/>
                </a:lnTo>
                <a:lnTo>
                  <a:pt x="61086" y="28790"/>
                </a:lnTo>
                <a:lnTo>
                  <a:pt x="28701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6"/>
                </a:lnTo>
                <a:lnTo>
                  <a:pt x="28701" y="237319"/>
                </a:lnTo>
                <a:lnTo>
                  <a:pt x="61086" y="269610"/>
                </a:lnTo>
                <a:lnTo>
                  <a:pt x="102107" y="290788"/>
                </a:lnTo>
                <a:lnTo>
                  <a:pt x="149225" y="298391"/>
                </a:lnTo>
                <a:lnTo>
                  <a:pt x="196341" y="290788"/>
                </a:lnTo>
                <a:lnTo>
                  <a:pt x="237362" y="269610"/>
                </a:lnTo>
                <a:lnTo>
                  <a:pt x="269621" y="237319"/>
                </a:lnTo>
                <a:lnTo>
                  <a:pt x="290829" y="196366"/>
                </a:lnTo>
                <a:lnTo>
                  <a:pt x="298450" y="149212"/>
                </a:lnTo>
                <a:lnTo>
                  <a:pt x="290829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1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555480" y="6553200"/>
            <a:ext cx="594360" cy="298450"/>
          </a:xfrm>
          <a:custGeom>
            <a:avLst/>
            <a:gdLst/>
            <a:ahLst/>
            <a:cxnLst/>
            <a:rect l="l" t="t" r="r" b="b"/>
            <a:pathLst>
              <a:path w="594359" h="298450">
                <a:moveTo>
                  <a:pt x="594233" y="0"/>
                </a:moveTo>
                <a:lnTo>
                  <a:pt x="0" y="0"/>
                </a:lnTo>
                <a:lnTo>
                  <a:pt x="297052" y="298430"/>
                </a:lnTo>
                <a:lnTo>
                  <a:pt x="594233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2687" rIns="0" bIns="0" rtlCol="0">
            <a:spAutoFit/>
          </a:bodyPr>
          <a:lstStyle/>
          <a:p>
            <a:pPr marL="4226560">
              <a:lnSpc>
                <a:spcPct val="100000"/>
              </a:lnSpc>
              <a:spcBef>
                <a:spcPts val="110"/>
              </a:spcBef>
            </a:pPr>
            <a:r>
              <a:rPr sz="3400" spc="-80" dirty="0"/>
              <a:t>Форма</a:t>
            </a:r>
            <a:r>
              <a:rPr sz="3400" spc="-145" dirty="0"/>
              <a:t> </a:t>
            </a:r>
            <a:r>
              <a:rPr sz="3400" spc="-40" dirty="0"/>
              <a:t>заявки</a:t>
            </a:r>
            <a:endParaRPr sz="3400"/>
          </a:p>
        </p:txBody>
      </p:sp>
      <p:sp>
        <p:nvSpPr>
          <p:cNvPr id="31" name="object 31"/>
          <p:cNvSpPr/>
          <p:nvPr/>
        </p:nvSpPr>
        <p:spPr>
          <a:xfrm>
            <a:off x="0" y="6553198"/>
            <a:ext cx="304800" cy="298450"/>
          </a:xfrm>
          <a:custGeom>
            <a:avLst/>
            <a:gdLst/>
            <a:ahLst/>
            <a:cxnLst/>
            <a:rect l="l" t="t" r="r" b="b"/>
            <a:pathLst>
              <a:path w="304800" h="298450">
                <a:moveTo>
                  <a:pt x="304507" y="0"/>
                </a:moveTo>
                <a:lnTo>
                  <a:pt x="0" y="0"/>
                </a:lnTo>
                <a:lnTo>
                  <a:pt x="0" y="298424"/>
                </a:lnTo>
                <a:lnTo>
                  <a:pt x="304507" y="298424"/>
                </a:lnTo>
                <a:lnTo>
                  <a:pt x="304507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2" name="object 3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30383" y="505968"/>
            <a:ext cx="1944624" cy="469391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46976" y="1420367"/>
            <a:ext cx="3005328" cy="3200399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32888" y="1456944"/>
            <a:ext cx="3124200" cy="44226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1513" y="6588053"/>
            <a:ext cx="269875" cy="259715"/>
          </a:xfrm>
          <a:custGeom>
            <a:avLst/>
            <a:gdLst/>
            <a:ahLst/>
            <a:cxnLst/>
            <a:rect l="l" t="t" r="r" b="b"/>
            <a:pathLst>
              <a:path w="269875" h="259715">
                <a:moveTo>
                  <a:pt x="269875" y="0"/>
                </a:moveTo>
                <a:lnTo>
                  <a:pt x="0" y="0"/>
                </a:lnTo>
                <a:lnTo>
                  <a:pt x="0" y="259232"/>
                </a:lnTo>
                <a:lnTo>
                  <a:pt x="269875" y="259232"/>
                </a:lnTo>
                <a:lnTo>
                  <a:pt x="26987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78478" y="6588053"/>
            <a:ext cx="298450" cy="259715"/>
          </a:xfrm>
          <a:custGeom>
            <a:avLst/>
            <a:gdLst/>
            <a:ahLst/>
            <a:cxnLst/>
            <a:rect l="l" t="t" r="r" b="b"/>
            <a:pathLst>
              <a:path w="298450" h="259715">
                <a:moveTo>
                  <a:pt x="298450" y="0"/>
                </a:moveTo>
                <a:lnTo>
                  <a:pt x="0" y="0"/>
                </a:lnTo>
                <a:lnTo>
                  <a:pt x="0" y="259232"/>
                </a:lnTo>
                <a:lnTo>
                  <a:pt x="298450" y="259232"/>
                </a:lnTo>
                <a:lnTo>
                  <a:pt x="29845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73548" y="6588053"/>
            <a:ext cx="298450" cy="259715"/>
          </a:xfrm>
          <a:custGeom>
            <a:avLst/>
            <a:gdLst/>
            <a:ahLst/>
            <a:cxnLst/>
            <a:rect l="l" t="t" r="r" b="b"/>
            <a:pathLst>
              <a:path w="298450" h="259715">
                <a:moveTo>
                  <a:pt x="298450" y="0"/>
                </a:moveTo>
                <a:lnTo>
                  <a:pt x="0" y="0"/>
                </a:lnTo>
                <a:lnTo>
                  <a:pt x="0" y="259232"/>
                </a:lnTo>
                <a:lnTo>
                  <a:pt x="298450" y="259232"/>
                </a:lnTo>
                <a:lnTo>
                  <a:pt x="29845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68544" y="6588053"/>
            <a:ext cx="299720" cy="259715"/>
          </a:xfrm>
          <a:custGeom>
            <a:avLst/>
            <a:gdLst/>
            <a:ahLst/>
            <a:cxnLst/>
            <a:rect l="l" t="t" r="r" b="b"/>
            <a:pathLst>
              <a:path w="299720" h="259715">
                <a:moveTo>
                  <a:pt x="299720" y="0"/>
                </a:moveTo>
                <a:lnTo>
                  <a:pt x="0" y="0"/>
                </a:lnTo>
                <a:lnTo>
                  <a:pt x="0" y="259232"/>
                </a:lnTo>
                <a:lnTo>
                  <a:pt x="299720" y="259232"/>
                </a:lnTo>
                <a:lnTo>
                  <a:pt x="29972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60439" y="6588053"/>
            <a:ext cx="299720" cy="259715"/>
          </a:xfrm>
          <a:custGeom>
            <a:avLst/>
            <a:gdLst/>
            <a:ahLst/>
            <a:cxnLst/>
            <a:rect l="l" t="t" r="r" b="b"/>
            <a:pathLst>
              <a:path w="299720" h="259715">
                <a:moveTo>
                  <a:pt x="299720" y="0"/>
                </a:moveTo>
                <a:lnTo>
                  <a:pt x="0" y="0"/>
                </a:lnTo>
                <a:lnTo>
                  <a:pt x="0" y="259232"/>
                </a:lnTo>
                <a:lnTo>
                  <a:pt x="299720" y="259232"/>
                </a:lnTo>
                <a:lnTo>
                  <a:pt x="29972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49943" y="6588053"/>
            <a:ext cx="298450" cy="259715"/>
          </a:xfrm>
          <a:custGeom>
            <a:avLst/>
            <a:gdLst/>
            <a:ahLst/>
            <a:cxnLst/>
            <a:rect l="l" t="t" r="r" b="b"/>
            <a:pathLst>
              <a:path w="298450" h="259715">
                <a:moveTo>
                  <a:pt x="298450" y="0"/>
                </a:moveTo>
                <a:lnTo>
                  <a:pt x="0" y="0"/>
                </a:lnTo>
                <a:lnTo>
                  <a:pt x="0" y="259232"/>
                </a:lnTo>
                <a:lnTo>
                  <a:pt x="298450" y="259232"/>
                </a:lnTo>
                <a:lnTo>
                  <a:pt x="29845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145014" y="6588053"/>
            <a:ext cx="267970" cy="259715"/>
          </a:xfrm>
          <a:custGeom>
            <a:avLst/>
            <a:gdLst/>
            <a:ahLst/>
            <a:cxnLst/>
            <a:rect l="l" t="t" r="r" b="b"/>
            <a:pathLst>
              <a:path w="267970" h="259715">
                <a:moveTo>
                  <a:pt x="267970" y="0"/>
                </a:moveTo>
                <a:lnTo>
                  <a:pt x="0" y="0"/>
                </a:lnTo>
                <a:lnTo>
                  <a:pt x="0" y="259232"/>
                </a:lnTo>
                <a:lnTo>
                  <a:pt x="267970" y="259232"/>
                </a:lnTo>
                <a:lnTo>
                  <a:pt x="267970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455038" y="979550"/>
          <a:ext cx="9552305" cy="5596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51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0979">
                <a:tc gridSpan="2">
                  <a:txBody>
                    <a:bodyPr/>
                    <a:lstStyle/>
                    <a:p>
                      <a:pPr marL="2475865">
                        <a:lnSpc>
                          <a:spcPts val="1555"/>
                        </a:lnSpc>
                        <a:tabLst>
                          <a:tab pos="2816860" algn="l"/>
                        </a:tabLst>
                      </a:pPr>
                      <a:r>
                        <a:rPr sz="1400" b="1" spc="-25" dirty="0">
                          <a:latin typeface="Arial"/>
                          <a:cs typeface="Arial"/>
                        </a:rPr>
                        <a:t>1.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	Критерии</a:t>
                      </a:r>
                      <a:r>
                        <a:rPr sz="14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социальной</a:t>
                      </a:r>
                      <a:r>
                        <a:rPr sz="14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эффективности</a:t>
                      </a:r>
                      <a:r>
                        <a:rPr sz="1400" b="1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проекта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55">
                <a:tc>
                  <a:txBody>
                    <a:bodyPr/>
                    <a:lstStyle/>
                    <a:p>
                      <a:pPr marL="40005">
                        <a:lnSpc>
                          <a:spcPts val="1580"/>
                        </a:lnSpc>
                      </a:pP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Соответствие</a:t>
                      </a:r>
                      <a:r>
                        <a:rPr sz="1400" spc="-8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проекта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цели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конкурса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40005">
                        <a:lnSpc>
                          <a:spcPts val="158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Уровень</a:t>
                      </a:r>
                      <a:r>
                        <a:rPr sz="1400" spc="2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проектной</a:t>
                      </a:r>
                      <a:r>
                        <a:rPr sz="1400" spc="3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проработки</a:t>
                      </a:r>
                      <a:r>
                        <a:rPr sz="1400" spc="3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(реализуемость</a:t>
                      </a:r>
                      <a:r>
                        <a:rPr sz="1400" spc="3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проекта,</a:t>
                      </a:r>
                      <a:r>
                        <a:rPr sz="1400" spc="3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направленность</a:t>
                      </a:r>
                      <a:r>
                        <a:rPr sz="1400" spc="2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1400" spc="29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конкретный</a:t>
                      </a:r>
                      <a:r>
                        <a:rPr sz="1400" spc="30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400" spc="3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значимый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результат,</a:t>
                      </a:r>
                      <a:r>
                        <a:rPr sz="1400" spc="-8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последовательность</a:t>
                      </a:r>
                      <a:r>
                        <a:rPr sz="1400" spc="-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этапов</a:t>
                      </a:r>
                      <a:r>
                        <a:rPr sz="1400" spc="-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реализации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проекта)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40005">
                        <a:lnSpc>
                          <a:spcPts val="1585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Уровень</a:t>
                      </a:r>
                      <a:r>
                        <a:rPr sz="1400" spc="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актуальности</a:t>
                      </a:r>
                      <a:r>
                        <a:rPr sz="1400" spc="1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конечного</a:t>
                      </a:r>
                      <a:r>
                        <a:rPr sz="1400" spc="1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результата</a:t>
                      </a:r>
                      <a:r>
                        <a:rPr sz="1400" spc="1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проекта,</a:t>
                      </a:r>
                      <a:r>
                        <a:rPr sz="1400" spc="1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целесообразность</a:t>
                      </a:r>
                      <a:r>
                        <a:rPr sz="1400" spc="1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его</a:t>
                      </a:r>
                      <a:r>
                        <a:rPr sz="1400" spc="1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практического</a:t>
                      </a:r>
                      <a:r>
                        <a:rPr sz="1400" spc="1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применения,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высокая</a:t>
                      </a:r>
                      <a:r>
                        <a:rPr sz="14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социальная</a:t>
                      </a:r>
                      <a:r>
                        <a:rPr sz="1400" spc="-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400" spc="-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общественная</a:t>
                      </a:r>
                      <a:r>
                        <a:rPr sz="1400" spc="-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значимость</a:t>
                      </a:r>
                      <a:r>
                        <a:rPr sz="14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для</a:t>
                      </a:r>
                      <a:r>
                        <a:rPr sz="1400" spc="-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молодежи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55">
                <a:tc>
                  <a:txBody>
                    <a:bodyPr/>
                    <a:lstStyle/>
                    <a:p>
                      <a:pPr marL="40005">
                        <a:lnSpc>
                          <a:spcPts val="1585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Охват</a:t>
                      </a:r>
                      <a:r>
                        <a:rPr sz="1400" spc="-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целевой</a:t>
                      </a:r>
                      <a:r>
                        <a:rPr sz="14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аудитории</a:t>
                      </a:r>
                      <a:r>
                        <a:rPr sz="14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(14</a:t>
                      </a:r>
                      <a:r>
                        <a:rPr sz="1400" spc="-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–</a:t>
                      </a:r>
                      <a:r>
                        <a:rPr sz="1400" spc="3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35</a:t>
                      </a:r>
                      <a:r>
                        <a:rPr sz="1400" spc="-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лет)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55">
                <a:tc>
                  <a:txBody>
                    <a:bodyPr/>
                    <a:lstStyle/>
                    <a:p>
                      <a:pPr marL="40005">
                        <a:lnSpc>
                          <a:spcPts val="1585"/>
                        </a:lnSpc>
                      </a:pP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Уровень</a:t>
                      </a:r>
                      <a:r>
                        <a:rPr sz="1400" spc="-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оригинальности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проекта,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 его</a:t>
                      </a:r>
                      <a:r>
                        <a:rPr sz="1400" spc="-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креативный</a:t>
                      </a:r>
                      <a:r>
                        <a:rPr sz="1400" spc="-8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4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инновационный</a:t>
                      </a:r>
                      <a:r>
                        <a:rPr sz="1400" spc="-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характер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955">
                <a:tc>
                  <a:txBody>
                    <a:bodyPr/>
                    <a:lstStyle/>
                    <a:p>
                      <a:pPr marL="40005">
                        <a:lnSpc>
                          <a:spcPts val="1585"/>
                        </a:lnSpc>
                      </a:pP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Проект</a:t>
                      </a:r>
                      <a:r>
                        <a:rPr sz="14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планируется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400" spc="-9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реализации</a:t>
                      </a:r>
                      <a:r>
                        <a:rPr sz="1400" spc="-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совместно</a:t>
                      </a:r>
                      <a:r>
                        <a:rPr sz="1400" spc="-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400" spc="-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35" dirty="0">
                          <a:latin typeface="Microsoft Sans Serif"/>
                          <a:cs typeface="Microsoft Sans Serif"/>
                        </a:rPr>
                        <a:t>некоммерческими</a:t>
                      </a:r>
                      <a:r>
                        <a:rPr sz="1400" spc="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организациями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1170">
                <a:tc>
                  <a:txBody>
                    <a:bodyPr/>
                    <a:lstStyle/>
                    <a:p>
                      <a:pPr marL="40005">
                        <a:lnSpc>
                          <a:spcPts val="159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Проект</a:t>
                      </a:r>
                      <a:r>
                        <a:rPr sz="1400" spc="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планируется</a:t>
                      </a:r>
                      <a:r>
                        <a:rPr sz="1400" spc="30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400" spc="2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реализации</a:t>
                      </a:r>
                      <a:r>
                        <a:rPr sz="1400" spc="3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совместно</a:t>
                      </a:r>
                      <a:r>
                        <a:rPr sz="1400" spc="29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400" spc="3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коммерческими</a:t>
                      </a:r>
                      <a:r>
                        <a:rPr sz="1400" spc="3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организациями</a:t>
                      </a:r>
                      <a:r>
                        <a:rPr sz="1400" spc="4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400" spc="3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(или)</a:t>
                      </a:r>
                      <a:r>
                        <a:rPr sz="1400" spc="39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физическими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лицами,</a:t>
                      </a:r>
                      <a:r>
                        <a:rPr sz="1400" spc="-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применяющими</a:t>
                      </a:r>
                      <a:r>
                        <a:rPr sz="1400" spc="-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специальный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налоговый</a:t>
                      </a:r>
                      <a:r>
                        <a:rPr sz="1400" spc="-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режим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«Налог</a:t>
                      </a:r>
                      <a:r>
                        <a:rPr sz="1400" spc="-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1400" spc="-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профессиональный</a:t>
                      </a:r>
                      <a:r>
                        <a:rPr sz="1400" spc="-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доход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955">
                <a:tc>
                  <a:txBody>
                    <a:bodyPr/>
                    <a:lstStyle/>
                    <a:p>
                      <a:pPr marL="40005">
                        <a:lnSpc>
                          <a:spcPts val="1590"/>
                        </a:lnSpc>
                      </a:pP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Проект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 планируется</a:t>
                      </a:r>
                      <a:r>
                        <a:rPr sz="1400" spc="-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400" spc="-9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реализации</a:t>
                      </a:r>
                      <a:r>
                        <a:rPr sz="1400" spc="-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при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поддержке</a:t>
                      </a:r>
                      <a:r>
                        <a:rPr sz="1400" spc="-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средств</a:t>
                      </a:r>
                      <a:r>
                        <a:rPr sz="1400" spc="-7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массовой</a:t>
                      </a:r>
                      <a:r>
                        <a:rPr sz="1400" spc="-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информации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40005">
                        <a:lnSpc>
                          <a:spcPts val="1590"/>
                        </a:lnSpc>
                        <a:tabLst>
                          <a:tab pos="3527425" algn="l"/>
                        </a:tabLst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Проект</a:t>
                      </a:r>
                      <a:r>
                        <a:rPr sz="1400" spc="20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планируется</a:t>
                      </a:r>
                      <a:r>
                        <a:rPr sz="1400" spc="19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400" spc="10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реализации</a:t>
                      </a:r>
                      <a:r>
                        <a:rPr sz="1400" spc="1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при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поддержке</a:t>
                      </a:r>
                      <a:r>
                        <a:rPr sz="1400" spc="1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органов</a:t>
                      </a:r>
                      <a:r>
                        <a:rPr sz="1400" spc="1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государственной</a:t>
                      </a:r>
                      <a:r>
                        <a:rPr sz="1400" spc="1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власти,</a:t>
                      </a:r>
                      <a:r>
                        <a:rPr sz="1400" spc="18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органов</a:t>
                      </a:r>
                      <a:r>
                        <a:rPr sz="1400" spc="1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местного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самоуправления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345">
                <a:tc gridSpan="2">
                  <a:txBody>
                    <a:bodyPr/>
                    <a:lstStyle/>
                    <a:p>
                      <a:pPr marL="2402840">
                        <a:lnSpc>
                          <a:spcPts val="157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2.</a:t>
                      </a:r>
                      <a:r>
                        <a:rPr sz="14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Критерии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экономической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эффективности</a:t>
                      </a:r>
                      <a:r>
                        <a:rPr sz="1400" b="1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проекта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40005">
                        <a:lnSpc>
                          <a:spcPts val="1595"/>
                        </a:lnSpc>
                        <a:tabLst>
                          <a:tab pos="1344295" algn="l"/>
                          <a:tab pos="2630805" algn="l"/>
                          <a:tab pos="3331845" algn="l"/>
                          <a:tab pos="3691890" algn="l"/>
                          <a:tab pos="4871720" algn="l"/>
                          <a:tab pos="5682615" algn="l"/>
                          <a:tab pos="5948045" algn="l"/>
                          <a:tab pos="6371590" algn="l"/>
                          <a:tab pos="7491095" algn="l"/>
                          <a:tab pos="8722360" algn="l"/>
                        </a:tabLst>
                      </a:pP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Соотношение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планируемых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затрат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реализацию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проекта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1400" spc="-5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его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ожидаемых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результатов,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их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обоснованность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40005">
                        <a:lnSpc>
                          <a:spcPts val="1595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Собственный</a:t>
                      </a:r>
                      <a:r>
                        <a:rPr sz="14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вклад</a:t>
                      </a:r>
                      <a:r>
                        <a:rPr sz="14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4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дополнительные</a:t>
                      </a:r>
                      <a:r>
                        <a:rPr sz="14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ресурсы,</a:t>
                      </a:r>
                      <a:r>
                        <a:rPr sz="14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привлекаемые</a:t>
                      </a:r>
                      <a:r>
                        <a:rPr sz="1400" spc="1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14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реализацию</a:t>
                      </a:r>
                      <a:r>
                        <a:rPr sz="14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проекта,</a:t>
                      </a:r>
                      <a:r>
                        <a:rPr sz="1400" spc="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4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т.ч.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спонсоров,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труд</a:t>
                      </a:r>
                      <a:r>
                        <a:rPr sz="1400" spc="-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добровольцев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7965">
                <a:tc gridSpan="2">
                  <a:txBody>
                    <a:bodyPr/>
                    <a:lstStyle/>
                    <a:p>
                      <a:pPr marL="1850389">
                        <a:lnSpc>
                          <a:spcPts val="157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3.</a:t>
                      </a:r>
                      <a:r>
                        <a:rPr sz="14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Критерии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профессиональной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компетенции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физического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лица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955">
                <a:tc>
                  <a:txBody>
                    <a:bodyPr/>
                    <a:lstStyle/>
                    <a:p>
                      <a:pPr marL="40005">
                        <a:lnSpc>
                          <a:spcPts val="1600"/>
                        </a:lnSpc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Наличие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опыта</a:t>
                      </a:r>
                      <a:r>
                        <a:rPr sz="1400" spc="-8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реализации</a:t>
                      </a:r>
                      <a:r>
                        <a:rPr sz="1400" spc="-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0" dirty="0">
                          <a:latin typeface="Microsoft Sans Serif"/>
                          <a:cs typeface="Microsoft Sans Serif"/>
                        </a:rPr>
                        <a:t>проектов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400" spc="-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сфере</a:t>
                      </a:r>
                      <a:r>
                        <a:rPr sz="1400" spc="-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25" dirty="0">
                          <a:latin typeface="Microsoft Sans Serif"/>
                          <a:cs typeface="Microsoft Sans Serif"/>
                        </a:rPr>
                        <a:t>молодежной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политики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40005">
                        <a:lnSpc>
                          <a:spcPts val="1600"/>
                        </a:lnSpc>
                        <a:tabLst>
                          <a:tab pos="7963534" algn="l"/>
                        </a:tabLst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Наличие</a:t>
                      </a:r>
                      <a:r>
                        <a:rPr sz="1400" spc="65" dirty="0"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опыта</a:t>
                      </a:r>
                      <a:r>
                        <a:rPr sz="1400" spc="4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реализации</a:t>
                      </a:r>
                      <a:r>
                        <a:rPr sz="1400" spc="459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проектов</a:t>
                      </a:r>
                      <a:r>
                        <a:rPr sz="1400" spc="65" dirty="0">
                          <a:latin typeface="Microsoft Sans Serif"/>
                          <a:cs typeface="Microsoft Sans Serif"/>
                        </a:rPr>
                        <a:t> 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за</a:t>
                      </a:r>
                      <a:r>
                        <a:rPr sz="1400" spc="4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счет</a:t>
                      </a:r>
                      <a:r>
                        <a:rPr sz="1400" spc="434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средств</a:t>
                      </a:r>
                      <a:r>
                        <a:rPr sz="1400" spc="4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грантов</a:t>
                      </a:r>
                      <a:r>
                        <a:rPr sz="1400" spc="4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из</a:t>
                      </a:r>
                      <a:r>
                        <a:rPr sz="1400" spc="4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бюджета</a:t>
                      </a:r>
                      <a:r>
                        <a:rPr sz="1400" spc="4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Республики</a:t>
                      </a: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	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Татарстан,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400" dirty="0">
                          <a:latin typeface="Microsoft Sans Serif"/>
                          <a:cs typeface="Microsoft Sans Serif"/>
                        </a:rPr>
                        <a:t>бюджета</a:t>
                      </a:r>
                      <a:r>
                        <a:rPr sz="1400" spc="-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Российской</a:t>
                      </a:r>
                      <a:r>
                        <a:rPr sz="1400" spc="-8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spc="-10" dirty="0">
                          <a:latin typeface="Microsoft Sans Serif"/>
                          <a:cs typeface="Microsoft Sans Serif"/>
                        </a:rPr>
                        <a:t>Федерации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5077967" y="6553200"/>
            <a:ext cx="298450" cy="298450"/>
          </a:xfrm>
          <a:custGeom>
            <a:avLst/>
            <a:gdLst/>
            <a:ahLst/>
            <a:cxnLst/>
            <a:rect l="l" t="t" r="r" b="b"/>
            <a:pathLst>
              <a:path w="298450" h="298450">
                <a:moveTo>
                  <a:pt x="149225" y="0"/>
                </a:moveTo>
                <a:lnTo>
                  <a:pt x="102108" y="7594"/>
                </a:lnTo>
                <a:lnTo>
                  <a:pt x="61087" y="28790"/>
                </a:lnTo>
                <a:lnTo>
                  <a:pt x="28702" y="61086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6"/>
                </a:lnTo>
                <a:lnTo>
                  <a:pt x="28702" y="237319"/>
                </a:lnTo>
                <a:lnTo>
                  <a:pt x="61087" y="269610"/>
                </a:lnTo>
                <a:lnTo>
                  <a:pt x="102108" y="290788"/>
                </a:lnTo>
                <a:lnTo>
                  <a:pt x="149225" y="298391"/>
                </a:lnTo>
                <a:lnTo>
                  <a:pt x="196342" y="290788"/>
                </a:lnTo>
                <a:lnTo>
                  <a:pt x="237362" y="269610"/>
                </a:lnTo>
                <a:lnTo>
                  <a:pt x="269621" y="237319"/>
                </a:lnTo>
                <a:lnTo>
                  <a:pt x="290830" y="196366"/>
                </a:lnTo>
                <a:lnTo>
                  <a:pt x="298450" y="149212"/>
                </a:lnTo>
                <a:lnTo>
                  <a:pt x="290830" y="102044"/>
                </a:lnTo>
                <a:lnTo>
                  <a:pt x="269621" y="61086"/>
                </a:lnTo>
                <a:lnTo>
                  <a:pt x="237362" y="28790"/>
                </a:lnTo>
                <a:lnTo>
                  <a:pt x="196342" y="7594"/>
                </a:lnTo>
                <a:lnTo>
                  <a:pt x="149225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86200" y="6553200"/>
            <a:ext cx="893444" cy="298450"/>
          </a:xfrm>
          <a:custGeom>
            <a:avLst/>
            <a:gdLst/>
            <a:ahLst/>
            <a:cxnLst/>
            <a:rect l="l" t="t" r="r" b="b"/>
            <a:pathLst>
              <a:path w="893445" h="298450">
                <a:moveTo>
                  <a:pt x="295402" y="149212"/>
                </a:moveTo>
                <a:lnTo>
                  <a:pt x="287909" y="102044"/>
                </a:lnTo>
                <a:lnTo>
                  <a:pt x="266827" y="61087"/>
                </a:lnTo>
                <a:lnTo>
                  <a:pt x="234950" y="28790"/>
                </a:lnTo>
                <a:lnTo>
                  <a:pt x="194437" y="7594"/>
                </a:lnTo>
                <a:lnTo>
                  <a:pt x="147701" y="0"/>
                </a:lnTo>
                <a:lnTo>
                  <a:pt x="100965" y="7594"/>
                </a:lnTo>
                <a:lnTo>
                  <a:pt x="60452" y="28790"/>
                </a:lnTo>
                <a:lnTo>
                  <a:pt x="28448" y="61087"/>
                </a:lnTo>
                <a:lnTo>
                  <a:pt x="7493" y="102044"/>
                </a:lnTo>
                <a:lnTo>
                  <a:pt x="0" y="149212"/>
                </a:lnTo>
                <a:lnTo>
                  <a:pt x="7493" y="196367"/>
                </a:lnTo>
                <a:lnTo>
                  <a:pt x="28448" y="237324"/>
                </a:lnTo>
                <a:lnTo>
                  <a:pt x="60452" y="269621"/>
                </a:lnTo>
                <a:lnTo>
                  <a:pt x="100965" y="290791"/>
                </a:lnTo>
                <a:lnTo>
                  <a:pt x="147701" y="298399"/>
                </a:lnTo>
                <a:lnTo>
                  <a:pt x="194437" y="290791"/>
                </a:lnTo>
                <a:lnTo>
                  <a:pt x="234950" y="269621"/>
                </a:lnTo>
                <a:lnTo>
                  <a:pt x="266827" y="237324"/>
                </a:lnTo>
                <a:lnTo>
                  <a:pt x="287909" y="196367"/>
                </a:lnTo>
                <a:lnTo>
                  <a:pt x="295402" y="149212"/>
                </a:lnTo>
                <a:close/>
              </a:path>
              <a:path w="893445" h="298450">
                <a:moveTo>
                  <a:pt x="892937" y="0"/>
                </a:moveTo>
                <a:lnTo>
                  <a:pt x="295656" y="0"/>
                </a:lnTo>
                <a:lnTo>
                  <a:pt x="594233" y="298437"/>
                </a:lnTo>
                <a:lnTo>
                  <a:pt x="892937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96568" y="6553200"/>
            <a:ext cx="2087880" cy="301625"/>
          </a:xfrm>
          <a:custGeom>
            <a:avLst/>
            <a:gdLst/>
            <a:ahLst/>
            <a:cxnLst/>
            <a:rect l="l" t="t" r="r" b="b"/>
            <a:pathLst>
              <a:path w="2087879" h="301625">
                <a:moveTo>
                  <a:pt x="298704" y="149212"/>
                </a:moveTo>
                <a:lnTo>
                  <a:pt x="291084" y="102044"/>
                </a:lnTo>
                <a:lnTo>
                  <a:pt x="269875" y="61087"/>
                </a:lnTo>
                <a:lnTo>
                  <a:pt x="237617" y="28790"/>
                </a:lnTo>
                <a:lnTo>
                  <a:pt x="196596" y="7594"/>
                </a:lnTo>
                <a:lnTo>
                  <a:pt x="149352" y="0"/>
                </a:lnTo>
                <a:lnTo>
                  <a:pt x="102108" y="7594"/>
                </a:lnTo>
                <a:lnTo>
                  <a:pt x="61087" y="28790"/>
                </a:lnTo>
                <a:lnTo>
                  <a:pt x="28829" y="61087"/>
                </a:lnTo>
                <a:lnTo>
                  <a:pt x="7620" y="102044"/>
                </a:lnTo>
                <a:lnTo>
                  <a:pt x="0" y="149212"/>
                </a:lnTo>
                <a:lnTo>
                  <a:pt x="7620" y="196367"/>
                </a:lnTo>
                <a:lnTo>
                  <a:pt x="28829" y="237324"/>
                </a:lnTo>
                <a:lnTo>
                  <a:pt x="61087" y="269621"/>
                </a:lnTo>
                <a:lnTo>
                  <a:pt x="102108" y="290791"/>
                </a:lnTo>
                <a:lnTo>
                  <a:pt x="149352" y="298399"/>
                </a:lnTo>
                <a:lnTo>
                  <a:pt x="196596" y="290791"/>
                </a:lnTo>
                <a:lnTo>
                  <a:pt x="237617" y="269621"/>
                </a:lnTo>
                <a:lnTo>
                  <a:pt x="269875" y="237324"/>
                </a:lnTo>
                <a:lnTo>
                  <a:pt x="291084" y="196367"/>
                </a:lnTo>
                <a:lnTo>
                  <a:pt x="298704" y="149212"/>
                </a:lnTo>
                <a:close/>
              </a:path>
              <a:path w="2087879" h="301625">
                <a:moveTo>
                  <a:pt x="895858" y="876"/>
                </a:moveTo>
                <a:lnTo>
                  <a:pt x="597281" y="876"/>
                </a:lnTo>
                <a:lnTo>
                  <a:pt x="597281" y="150190"/>
                </a:lnTo>
                <a:lnTo>
                  <a:pt x="589661" y="102717"/>
                </a:lnTo>
                <a:lnTo>
                  <a:pt x="568452" y="61480"/>
                </a:lnTo>
                <a:lnTo>
                  <a:pt x="536194" y="28968"/>
                </a:lnTo>
                <a:lnTo>
                  <a:pt x="495046" y="7658"/>
                </a:lnTo>
                <a:lnTo>
                  <a:pt x="447929" y="0"/>
                </a:lnTo>
                <a:lnTo>
                  <a:pt x="400812" y="7658"/>
                </a:lnTo>
                <a:lnTo>
                  <a:pt x="359791" y="28968"/>
                </a:lnTo>
                <a:lnTo>
                  <a:pt x="327406" y="61480"/>
                </a:lnTo>
                <a:lnTo>
                  <a:pt x="306324" y="102717"/>
                </a:lnTo>
                <a:lnTo>
                  <a:pt x="298704" y="150190"/>
                </a:lnTo>
                <a:lnTo>
                  <a:pt x="298704" y="300418"/>
                </a:lnTo>
                <a:lnTo>
                  <a:pt x="597281" y="300418"/>
                </a:lnTo>
                <a:lnTo>
                  <a:pt x="597281" y="301307"/>
                </a:lnTo>
                <a:lnTo>
                  <a:pt x="895858" y="876"/>
                </a:lnTo>
                <a:close/>
              </a:path>
              <a:path w="2087879" h="301625">
                <a:moveTo>
                  <a:pt x="2087626" y="149199"/>
                </a:moveTo>
                <a:lnTo>
                  <a:pt x="2080006" y="102031"/>
                </a:lnTo>
                <a:lnTo>
                  <a:pt x="2058797" y="61074"/>
                </a:lnTo>
                <a:lnTo>
                  <a:pt x="2026539" y="28790"/>
                </a:lnTo>
                <a:lnTo>
                  <a:pt x="1985518" y="7594"/>
                </a:lnTo>
                <a:lnTo>
                  <a:pt x="1938401" y="0"/>
                </a:lnTo>
                <a:lnTo>
                  <a:pt x="1891284" y="7594"/>
                </a:lnTo>
                <a:lnTo>
                  <a:pt x="1850263" y="28790"/>
                </a:lnTo>
                <a:lnTo>
                  <a:pt x="1817878" y="61074"/>
                </a:lnTo>
                <a:lnTo>
                  <a:pt x="1796796" y="102031"/>
                </a:lnTo>
                <a:lnTo>
                  <a:pt x="1791716" y="133477"/>
                </a:lnTo>
                <a:lnTo>
                  <a:pt x="1791716" y="0"/>
                </a:lnTo>
                <a:lnTo>
                  <a:pt x="1493393" y="0"/>
                </a:lnTo>
                <a:lnTo>
                  <a:pt x="1195832" y="297929"/>
                </a:lnTo>
                <a:lnTo>
                  <a:pt x="896112" y="0"/>
                </a:lnTo>
                <a:lnTo>
                  <a:pt x="896112" y="298424"/>
                </a:lnTo>
                <a:lnTo>
                  <a:pt x="1791716" y="298437"/>
                </a:lnTo>
                <a:lnTo>
                  <a:pt x="1791716" y="164922"/>
                </a:lnTo>
                <a:lnTo>
                  <a:pt x="1796796" y="196367"/>
                </a:lnTo>
                <a:lnTo>
                  <a:pt x="1817878" y="237324"/>
                </a:lnTo>
                <a:lnTo>
                  <a:pt x="1850263" y="269621"/>
                </a:lnTo>
                <a:lnTo>
                  <a:pt x="1891284" y="290804"/>
                </a:lnTo>
                <a:lnTo>
                  <a:pt x="1938401" y="298411"/>
                </a:lnTo>
                <a:lnTo>
                  <a:pt x="1985518" y="290804"/>
                </a:lnTo>
                <a:lnTo>
                  <a:pt x="2026539" y="269621"/>
                </a:lnTo>
                <a:lnTo>
                  <a:pt x="2058797" y="237324"/>
                </a:lnTo>
                <a:lnTo>
                  <a:pt x="2080006" y="196367"/>
                </a:lnTo>
                <a:lnTo>
                  <a:pt x="2087626" y="149199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669280" y="6553200"/>
            <a:ext cx="899160" cy="298450"/>
          </a:xfrm>
          <a:custGeom>
            <a:avLst/>
            <a:gdLst/>
            <a:ahLst/>
            <a:cxnLst/>
            <a:rect l="l" t="t" r="r" b="b"/>
            <a:pathLst>
              <a:path w="899159" h="298450">
                <a:moveTo>
                  <a:pt x="301752" y="149225"/>
                </a:moveTo>
                <a:lnTo>
                  <a:pt x="294132" y="102057"/>
                </a:lnTo>
                <a:lnTo>
                  <a:pt x="272542" y="61087"/>
                </a:lnTo>
                <a:lnTo>
                  <a:pt x="240030" y="28790"/>
                </a:lnTo>
                <a:lnTo>
                  <a:pt x="198628" y="7594"/>
                </a:lnTo>
                <a:lnTo>
                  <a:pt x="150876" y="0"/>
                </a:lnTo>
                <a:lnTo>
                  <a:pt x="103124" y="7594"/>
                </a:lnTo>
                <a:lnTo>
                  <a:pt x="61722" y="28790"/>
                </a:lnTo>
                <a:lnTo>
                  <a:pt x="29210" y="61087"/>
                </a:lnTo>
                <a:lnTo>
                  <a:pt x="7620" y="102057"/>
                </a:lnTo>
                <a:lnTo>
                  <a:pt x="0" y="149225"/>
                </a:lnTo>
                <a:lnTo>
                  <a:pt x="7620" y="196392"/>
                </a:lnTo>
                <a:lnTo>
                  <a:pt x="29210" y="237350"/>
                </a:lnTo>
                <a:lnTo>
                  <a:pt x="61722" y="269646"/>
                </a:lnTo>
                <a:lnTo>
                  <a:pt x="103124" y="290830"/>
                </a:lnTo>
                <a:lnTo>
                  <a:pt x="150876" y="298437"/>
                </a:lnTo>
                <a:lnTo>
                  <a:pt x="198628" y="290830"/>
                </a:lnTo>
                <a:lnTo>
                  <a:pt x="240030" y="269646"/>
                </a:lnTo>
                <a:lnTo>
                  <a:pt x="272542" y="237350"/>
                </a:lnTo>
                <a:lnTo>
                  <a:pt x="294132" y="196392"/>
                </a:lnTo>
                <a:lnTo>
                  <a:pt x="301752" y="149225"/>
                </a:lnTo>
                <a:close/>
              </a:path>
              <a:path w="899159" h="298450">
                <a:moveTo>
                  <a:pt x="898639" y="0"/>
                </a:moveTo>
                <a:lnTo>
                  <a:pt x="301752" y="0"/>
                </a:lnTo>
                <a:lnTo>
                  <a:pt x="600202" y="298437"/>
                </a:lnTo>
                <a:lnTo>
                  <a:pt x="898639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6864095" y="6553200"/>
            <a:ext cx="2087880" cy="301625"/>
            <a:chOff x="6864095" y="6553200"/>
            <a:chExt cx="2087880" cy="301625"/>
          </a:xfrm>
        </p:grpSpPr>
        <p:sp>
          <p:nvSpPr>
            <p:cNvPr id="15" name="object 15"/>
            <p:cNvSpPr/>
            <p:nvPr/>
          </p:nvSpPr>
          <p:spPr>
            <a:xfrm>
              <a:off x="8058912" y="6553199"/>
              <a:ext cx="892810" cy="301625"/>
            </a:xfrm>
            <a:custGeom>
              <a:avLst/>
              <a:gdLst/>
              <a:ahLst/>
              <a:cxnLst/>
              <a:rect l="l" t="t" r="r" b="b"/>
              <a:pathLst>
                <a:path w="892809" h="301625">
                  <a:moveTo>
                    <a:pt x="892810" y="149212"/>
                  </a:moveTo>
                  <a:lnTo>
                    <a:pt x="885190" y="102044"/>
                  </a:lnTo>
                  <a:lnTo>
                    <a:pt x="863981" y="61087"/>
                  </a:lnTo>
                  <a:lnTo>
                    <a:pt x="831723" y="28790"/>
                  </a:lnTo>
                  <a:lnTo>
                    <a:pt x="790702" y="7594"/>
                  </a:lnTo>
                  <a:lnTo>
                    <a:pt x="743585" y="0"/>
                  </a:lnTo>
                  <a:lnTo>
                    <a:pt x="696468" y="7594"/>
                  </a:lnTo>
                  <a:lnTo>
                    <a:pt x="655447" y="28790"/>
                  </a:lnTo>
                  <a:lnTo>
                    <a:pt x="623062" y="61087"/>
                  </a:lnTo>
                  <a:lnTo>
                    <a:pt x="601980" y="102044"/>
                  </a:lnTo>
                  <a:lnTo>
                    <a:pt x="597281" y="131140"/>
                  </a:lnTo>
                  <a:lnTo>
                    <a:pt x="597281" y="3048"/>
                  </a:lnTo>
                  <a:lnTo>
                    <a:pt x="298069" y="3048"/>
                  </a:lnTo>
                  <a:lnTo>
                    <a:pt x="0" y="300482"/>
                  </a:lnTo>
                  <a:lnTo>
                    <a:pt x="2032" y="301459"/>
                  </a:lnTo>
                  <a:lnTo>
                    <a:pt x="597281" y="301459"/>
                  </a:lnTo>
                  <a:lnTo>
                    <a:pt x="597281" y="167297"/>
                  </a:lnTo>
                  <a:lnTo>
                    <a:pt x="601980" y="196380"/>
                  </a:lnTo>
                  <a:lnTo>
                    <a:pt x="623062" y="237337"/>
                  </a:lnTo>
                  <a:lnTo>
                    <a:pt x="655447" y="269633"/>
                  </a:lnTo>
                  <a:lnTo>
                    <a:pt x="696468" y="290817"/>
                  </a:lnTo>
                  <a:lnTo>
                    <a:pt x="743585" y="298424"/>
                  </a:lnTo>
                  <a:lnTo>
                    <a:pt x="790702" y="290817"/>
                  </a:lnTo>
                  <a:lnTo>
                    <a:pt x="831723" y="269633"/>
                  </a:lnTo>
                  <a:lnTo>
                    <a:pt x="863981" y="237337"/>
                  </a:lnTo>
                  <a:lnTo>
                    <a:pt x="885190" y="196380"/>
                  </a:lnTo>
                  <a:lnTo>
                    <a:pt x="892810" y="149212"/>
                  </a:lnTo>
                  <a:close/>
                </a:path>
              </a:pathLst>
            </a:custGeom>
            <a:solidFill>
              <a:srgbClr val="0099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760207" y="6553200"/>
              <a:ext cx="298450" cy="298450"/>
            </a:xfrm>
            <a:custGeom>
              <a:avLst/>
              <a:gdLst/>
              <a:ahLst/>
              <a:cxnLst/>
              <a:rect l="l" t="t" r="r" b="b"/>
              <a:pathLst>
                <a:path w="298450" h="298450">
                  <a:moveTo>
                    <a:pt x="0" y="0"/>
                  </a:moveTo>
                  <a:lnTo>
                    <a:pt x="0" y="298430"/>
                  </a:lnTo>
                  <a:lnTo>
                    <a:pt x="298450" y="2984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12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864096" y="6553199"/>
              <a:ext cx="895985" cy="301625"/>
            </a:xfrm>
            <a:custGeom>
              <a:avLst/>
              <a:gdLst/>
              <a:ahLst/>
              <a:cxnLst/>
              <a:rect l="l" t="t" r="r" b="b"/>
              <a:pathLst>
                <a:path w="895984" h="301625">
                  <a:moveTo>
                    <a:pt x="298704" y="149225"/>
                  </a:moveTo>
                  <a:lnTo>
                    <a:pt x="291084" y="102057"/>
                  </a:lnTo>
                  <a:lnTo>
                    <a:pt x="269875" y="61087"/>
                  </a:lnTo>
                  <a:lnTo>
                    <a:pt x="237617" y="28790"/>
                  </a:lnTo>
                  <a:lnTo>
                    <a:pt x="196596" y="7594"/>
                  </a:lnTo>
                  <a:lnTo>
                    <a:pt x="149352" y="0"/>
                  </a:lnTo>
                  <a:lnTo>
                    <a:pt x="102108" y="7594"/>
                  </a:lnTo>
                  <a:lnTo>
                    <a:pt x="61087" y="28790"/>
                  </a:lnTo>
                  <a:lnTo>
                    <a:pt x="28829" y="61087"/>
                  </a:lnTo>
                  <a:lnTo>
                    <a:pt x="7620" y="102057"/>
                  </a:lnTo>
                  <a:lnTo>
                    <a:pt x="0" y="149225"/>
                  </a:lnTo>
                  <a:lnTo>
                    <a:pt x="7620" y="196392"/>
                  </a:lnTo>
                  <a:lnTo>
                    <a:pt x="28829" y="237350"/>
                  </a:lnTo>
                  <a:lnTo>
                    <a:pt x="61087" y="269646"/>
                  </a:lnTo>
                  <a:lnTo>
                    <a:pt x="102108" y="290830"/>
                  </a:lnTo>
                  <a:lnTo>
                    <a:pt x="149352" y="298437"/>
                  </a:lnTo>
                  <a:lnTo>
                    <a:pt x="196596" y="290830"/>
                  </a:lnTo>
                  <a:lnTo>
                    <a:pt x="237617" y="269646"/>
                  </a:lnTo>
                  <a:lnTo>
                    <a:pt x="269875" y="237350"/>
                  </a:lnTo>
                  <a:lnTo>
                    <a:pt x="291084" y="196392"/>
                  </a:lnTo>
                  <a:lnTo>
                    <a:pt x="298704" y="149225"/>
                  </a:lnTo>
                  <a:close/>
                </a:path>
                <a:path w="895984" h="301625">
                  <a:moveTo>
                    <a:pt x="895604" y="876"/>
                  </a:moveTo>
                  <a:lnTo>
                    <a:pt x="597154" y="876"/>
                  </a:lnTo>
                  <a:lnTo>
                    <a:pt x="597154" y="137960"/>
                  </a:lnTo>
                  <a:lnTo>
                    <a:pt x="596646" y="137998"/>
                  </a:lnTo>
                  <a:lnTo>
                    <a:pt x="586232" y="93980"/>
                  </a:lnTo>
                  <a:lnTo>
                    <a:pt x="564134" y="56045"/>
                  </a:lnTo>
                  <a:lnTo>
                    <a:pt x="532384" y="26327"/>
                  </a:lnTo>
                  <a:lnTo>
                    <a:pt x="492887" y="6934"/>
                  </a:lnTo>
                  <a:lnTo>
                    <a:pt x="447929" y="0"/>
                  </a:lnTo>
                  <a:lnTo>
                    <a:pt x="400812" y="7658"/>
                  </a:lnTo>
                  <a:lnTo>
                    <a:pt x="359791" y="28968"/>
                  </a:lnTo>
                  <a:lnTo>
                    <a:pt x="327533" y="61493"/>
                  </a:lnTo>
                  <a:lnTo>
                    <a:pt x="306324" y="102717"/>
                  </a:lnTo>
                  <a:lnTo>
                    <a:pt x="298704" y="150202"/>
                  </a:lnTo>
                  <a:lnTo>
                    <a:pt x="298704" y="300418"/>
                  </a:lnTo>
                  <a:lnTo>
                    <a:pt x="597154" y="300418"/>
                  </a:lnTo>
                  <a:lnTo>
                    <a:pt x="597154" y="301307"/>
                  </a:lnTo>
                  <a:lnTo>
                    <a:pt x="895604" y="876"/>
                  </a:lnTo>
                  <a:close/>
                </a:path>
              </a:pathLst>
            </a:custGeom>
            <a:solidFill>
              <a:srgbClr val="0099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9256776" y="6553200"/>
            <a:ext cx="2334895" cy="301625"/>
          </a:xfrm>
          <a:custGeom>
            <a:avLst/>
            <a:gdLst/>
            <a:ahLst/>
            <a:cxnLst/>
            <a:rect l="l" t="t" r="r" b="b"/>
            <a:pathLst>
              <a:path w="2334895" h="301625">
                <a:moveTo>
                  <a:pt x="295402" y="149212"/>
                </a:moveTo>
                <a:lnTo>
                  <a:pt x="287909" y="102044"/>
                </a:lnTo>
                <a:lnTo>
                  <a:pt x="266827" y="61087"/>
                </a:lnTo>
                <a:lnTo>
                  <a:pt x="234950" y="28790"/>
                </a:lnTo>
                <a:lnTo>
                  <a:pt x="194437" y="7594"/>
                </a:lnTo>
                <a:lnTo>
                  <a:pt x="147701" y="0"/>
                </a:lnTo>
                <a:lnTo>
                  <a:pt x="100965" y="7594"/>
                </a:lnTo>
                <a:lnTo>
                  <a:pt x="60452" y="28790"/>
                </a:lnTo>
                <a:lnTo>
                  <a:pt x="28448" y="61087"/>
                </a:lnTo>
                <a:lnTo>
                  <a:pt x="7493" y="102044"/>
                </a:lnTo>
                <a:lnTo>
                  <a:pt x="0" y="149212"/>
                </a:lnTo>
                <a:lnTo>
                  <a:pt x="7493" y="196367"/>
                </a:lnTo>
                <a:lnTo>
                  <a:pt x="28448" y="237324"/>
                </a:lnTo>
                <a:lnTo>
                  <a:pt x="60452" y="269621"/>
                </a:lnTo>
                <a:lnTo>
                  <a:pt x="100965" y="290791"/>
                </a:lnTo>
                <a:lnTo>
                  <a:pt x="147701" y="298399"/>
                </a:lnTo>
                <a:lnTo>
                  <a:pt x="194437" y="290791"/>
                </a:lnTo>
                <a:lnTo>
                  <a:pt x="234950" y="269621"/>
                </a:lnTo>
                <a:lnTo>
                  <a:pt x="266827" y="237324"/>
                </a:lnTo>
                <a:lnTo>
                  <a:pt x="287909" y="196367"/>
                </a:lnTo>
                <a:lnTo>
                  <a:pt x="295402" y="149212"/>
                </a:lnTo>
                <a:close/>
              </a:path>
              <a:path w="2334895" h="301625">
                <a:moveTo>
                  <a:pt x="892937" y="0"/>
                </a:moveTo>
                <a:lnTo>
                  <a:pt x="298704" y="0"/>
                </a:lnTo>
                <a:lnTo>
                  <a:pt x="595757" y="298437"/>
                </a:lnTo>
                <a:lnTo>
                  <a:pt x="892937" y="0"/>
                </a:lnTo>
                <a:close/>
              </a:path>
              <a:path w="2334895" h="301625">
                <a:moveTo>
                  <a:pt x="2084324" y="876"/>
                </a:moveTo>
                <a:lnTo>
                  <a:pt x="1785874" y="876"/>
                </a:lnTo>
                <a:lnTo>
                  <a:pt x="1785874" y="150190"/>
                </a:lnTo>
                <a:lnTo>
                  <a:pt x="1778254" y="102717"/>
                </a:lnTo>
                <a:lnTo>
                  <a:pt x="1757172" y="61480"/>
                </a:lnTo>
                <a:lnTo>
                  <a:pt x="1724787" y="28968"/>
                </a:lnTo>
                <a:lnTo>
                  <a:pt x="1683766" y="7658"/>
                </a:lnTo>
                <a:lnTo>
                  <a:pt x="1636649" y="0"/>
                </a:lnTo>
                <a:lnTo>
                  <a:pt x="1589532" y="7658"/>
                </a:lnTo>
                <a:lnTo>
                  <a:pt x="1548511" y="28968"/>
                </a:lnTo>
                <a:lnTo>
                  <a:pt x="1516253" y="61480"/>
                </a:lnTo>
                <a:lnTo>
                  <a:pt x="1495044" y="102717"/>
                </a:lnTo>
                <a:lnTo>
                  <a:pt x="1488884" y="141033"/>
                </a:lnTo>
                <a:lnTo>
                  <a:pt x="1482598" y="102044"/>
                </a:lnTo>
                <a:lnTo>
                  <a:pt x="1461389" y="61087"/>
                </a:lnTo>
                <a:lnTo>
                  <a:pt x="1429131" y="28790"/>
                </a:lnTo>
                <a:lnTo>
                  <a:pt x="1388110" y="7594"/>
                </a:lnTo>
                <a:lnTo>
                  <a:pt x="1340993" y="0"/>
                </a:lnTo>
                <a:lnTo>
                  <a:pt x="1293876" y="7594"/>
                </a:lnTo>
                <a:lnTo>
                  <a:pt x="1252855" y="28790"/>
                </a:lnTo>
                <a:lnTo>
                  <a:pt x="1220470" y="61087"/>
                </a:lnTo>
                <a:lnTo>
                  <a:pt x="1199388" y="102044"/>
                </a:lnTo>
                <a:lnTo>
                  <a:pt x="1191768" y="149212"/>
                </a:lnTo>
                <a:lnTo>
                  <a:pt x="1199388" y="196367"/>
                </a:lnTo>
                <a:lnTo>
                  <a:pt x="1220470" y="237324"/>
                </a:lnTo>
                <a:lnTo>
                  <a:pt x="1252855" y="269621"/>
                </a:lnTo>
                <a:lnTo>
                  <a:pt x="1293876" y="290791"/>
                </a:lnTo>
                <a:lnTo>
                  <a:pt x="1340993" y="298399"/>
                </a:lnTo>
                <a:lnTo>
                  <a:pt x="1388110" y="290791"/>
                </a:lnTo>
                <a:lnTo>
                  <a:pt x="1429131" y="269621"/>
                </a:lnTo>
                <a:lnTo>
                  <a:pt x="1461389" y="237324"/>
                </a:lnTo>
                <a:lnTo>
                  <a:pt x="1482598" y="196367"/>
                </a:lnTo>
                <a:lnTo>
                  <a:pt x="1487424" y="166509"/>
                </a:lnTo>
                <a:lnTo>
                  <a:pt x="1487424" y="300418"/>
                </a:lnTo>
                <a:lnTo>
                  <a:pt x="1785874" y="300418"/>
                </a:lnTo>
                <a:lnTo>
                  <a:pt x="1785874" y="301307"/>
                </a:lnTo>
                <a:lnTo>
                  <a:pt x="2084324" y="876"/>
                </a:lnTo>
                <a:close/>
              </a:path>
              <a:path w="2334895" h="301625">
                <a:moveTo>
                  <a:pt x="2334514" y="149212"/>
                </a:moveTo>
                <a:lnTo>
                  <a:pt x="2326894" y="102044"/>
                </a:lnTo>
                <a:lnTo>
                  <a:pt x="2305685" y="61087"/>
                </a:lnTo>
                <a:lnTo>
                  <a:pt x="2273427" y="28790"/>
                </a:lnTo>
                <a:lnTo>
                  <a:pt x="2232406" y="7594"/>
                </a:lnTo>
                <a:lnTo>
                  <a:pt x="2185289" y="0"/>
                </a:lnTo>
                <a:lnTo>
                  <a:pt x="2138172" y="7594"/>
                </a:lnTo>
                <a:lnTo>
                  <a:pt x="2097151" y="28790"/>
                </a:lnTo>
                <a:lnTo>
                  <a:pt x="2064766" y="61087"/>
                </a:lnTo>
                <a:lnTo>
                  <a:pt x="2043684" y="102044"/>
                </a:lnTo>
                <a:lnTo>
                  <a:pt x="2036064" y="149212"/>
                </a:lnTo>
                <a:lnTo>
                  <a:pt x="2043684" y="196367"/>
                </a:lnTo>
                <a:lnTo>
                  <a:pt x="2064766" y="237324"/>
                </a:lnTo>
                <a:lnTo>
                  <a:pt x="2097151" y="269621"/>
                </a:lnTo>
                <a:lnTo>
                  <a:pt x="2138172" y="290791"/>
                </a:lnTo>
                <a:lnTo>
                  <a:pt x="2185289" y="298399"/>
                </a:lnTo>
                <a:lnTo>
                  <a:pt x="2232406" y="290791"/>
                </a:lnTo>
                <a:lnTo>
                  <a:pt x="2273427" y="269621"/>
                </a:lnTo>
                <a:lnTo>
                  <a:pt x="2305685" y="237324"/>
                </a:lnTo>
                <a:lnTo>
                  <a:pt x="2326894" y="196367"/>
                </a:lnTo>
                <a:lnTo>
                  <a:pt x="2334514" y="149212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0" y="6553200"/>
            <a:ext cx="1200785" cy="298450"/>
          </a:xfrm>
          <a:custGeom>
            <a:avLst/>
            <a:gdLst/>
            <a:ahLst/>
            <a:cxnLst/>
            <a:rect l="l" t="t" r="r" b="b"/>
            <a:pathLst>
              <a:path w="1200785" h="298450">
                <a:moveTo>
                  <a:pt x="304507" y="0"/>
                </a:moveTo>
                <a:lnTo>
                  <a:pt x="0" y="0"/>
                </a:lnTo>
                <a:lnTo>
                  <a:pt x="0" y="298424"/>
                </a:lnTo>
                <a:lnTo>
                  <a:pt x="304507" y="298424"/>
                </a:lnTo>
                <a:lnTo>
                  <a:pt x="304507" y="0"/>
                </a:lnTo>
                <a:close/>
              </a:path>
              <a:path w="1200785" h="298450">
                <a:moveTo>
                  <a:pt x="603224" y="149212"/>
                </a:moveTo>
                <a:lnTo>
                  <a:pt x="595604" y="102044"/>
                </a:lnTo>
                <a:lnTo>
                  <a:pt x="574433" y="61087"/>
                </a:lnTo>
                <a:lnTo>
                  <a:pt x="542137" y="28790"/>
                </a:lnTo>
                <a:lnTo>
                  <a:pt x="501167" y="7594"/>
                </a:lnTo>
                <a:lnTo>
                  <a:pt x="454012" y="0"/>
                </a:lnTo>
                <a:lnTo>
                  <a:pt x="406831" y="7594"/>
                </a:lnTo>
                <a:lnTo>
                  <a:pt x="365887" y="28790"/>
                </a:lnTo>
                <a:lnTo>
                  <a:pt x="333590" y="61087"/>
                </a:lnTo>
                <a:lnTo>
                  <a:pt x="312394" y="102044"/>
                </a:lnTo>
                <a:lnTo>
                  <a:pt x="304800" y="149212"/>
                </a:lnTo>
                <a:lnTo>
                  <a:pt x="312394" y="196367"/>
                </a:lnTo>
                <a:lnTo>
                  <a:pt x="333590" y="237324"/>
                </a:lnTo>
                <a:lnTo>
                  <a:pt x="365887" y="269621"/>
                </a:lnTo>
                <a:lnTo>
                  <a:pt x="406831" y="290791"/>
                </a:lnTo>
                <a:lnTo>
                  <a:pt x="454012" y="298399"/>
                </a:lnTo>
                <a:lnTo>
                  <a:pt x="501167" y="290791"/>
                </a:lnTo>
                <a:lnTo>
                  <a:pt x="542137" y="269621"/>
                </a:lnTo>
                <a:lnTo>
                  <a:pt x="574433" y="237324"/>
                </a:lnTo>
                <a:lnTo>
                  <a:pt x="595604" y="196367"/>
                </a:lnTo>
                <a:lnTo>
                  <a:pt x="603224" y="149212"/>
                </a:lnTo>
                <a:close/>
              </a:path>
              <a:path w="1200785" h="298450">
                <a:moveTo>
                  <a:pt x="1200378" y="0"/>
                </a:moveTo>
                <a:lnTo>
                  <a:pt x="603504" y="0"/>
                </a:lnTo>
                <a:lnTo>
                  <a:pt x="901941" y="298437"/>
                </a:lnTo>
                <a:lnTo>
                  <a:pt x="1200378" y="0"/>
                </a:lnTo>
                <a:close/>
              </a:path>
            </a:pathLst>
          </a:custGeom>
          <a:solidFill>
            <a:srgbClr val="009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4366005" y="428955"/>
            <a:ext cx="3426460" cy="545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400" spc="-35" dirty="0"/>
              <a:t>Критерии</a:t>
            </a:r>
            <a:r>
              <a:rPr sz="3400" spc="-155" dirty="0"/>
              <a:t> </a:t>
            </a:r>
            <a:r>
              <a:rPr sz="3400" spc="-10" dirty="0"/>
              <a:t>оценки</a:t>
            </a:r>
            <a:endParaRPr sz="3400"/>
          </a:p>
        </p:txBody>
      </p:sp>
      <p:pic>
        <p:nvPicPr>
          <p:cNvPr id="21" name="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30383" y="505968"/>
            <a:ext cx="1944624" cy="46939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851</Words>
  <Application>Microsoft Office PowerPoint</Application>
  <PresentationFormat>Широкоэкранный</PresentationFormat>
  <Paragraphs>104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Microsoft Sans Serif</vt:lpstr>
      <vt:lpstr>Times New Roman</vt:lpstr>
      <vt:lpstr>Verdana</vt:lpstr>
      <vt:lpstr>Office Theme</vt:lpstr>
      <vt:lpstr>Презентация PowerPoint</vt:lpstr>
      <vt:lpstr>Нормативные документы</vt:lpstr>
      <vt:lpstr>Цель</vt:lpstr>
      <vt:lpstr>Участники</vt:lpstr>
      <vt:lpstr>Требования к участникам</vt:lpstr>
      <vt:lpstr>Регистрации участников</vt:lpstr>
      <vt:lpstr>Необходимые документы для подачи заявки</vt:lpstr>
      <vt:lpstr>Форма заявки</vt:lpstr>
      <vt:lpstr>Критерии оценки</vt:lpstr>
      <vt:lpstr>Номинации конкурса</vt:lpstr>
      <vt:lpstr>Сроки проведения Конкурса и реализации грантов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1</cp:revision>
  <dcterms:created xsi:type="dcterms:W3CDTF">2024-01-21T11:18:18Z</dcterms:created>
  <dcterms:modified xsi:type="dcterms:W3CDTF">2024-01-21T11:22:42Z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2024-01-21T00:00:00Z</vt:filetime>
  </property>
  <property fmtid="{D5CDD505-2E9C-101B-9397-08002B2CF9AE}" pid="5" name="Producer">
    <vt:lpwstr>www.ilovepdf.com</vt:lpwstr>
  </property>
</Properties>
</file>